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2" r:id="rId16"/>
    <p:sldId id="273" r:id="rId17"/>
    <p:sldId id="274" r:id="rId18"/>
    <p:sldId id="275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0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9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04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686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8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3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3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9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33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1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0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8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150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0001" y="572878"/>
            <a:ext cx="10572000" cy="2544896"/>
          </a:xfrm>
        </p:spPr>
        <p:txBody>
          <a:bodyPr/>
          <a:lstStyle/>
          <a:p>
            <a:r>
              <a:rPr lang="pl-PL" dirty="0" smtClean="0"/>
              <a:t>Jak budować dobre relacje międzyludzkie?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50843" y="5122843"/>
            <a:ext cx="11402458" cy="15754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200" b="1" dirty="0" smtClean="0"/>
              <a:t>Kluczowe umiejętności, które są potrzebne w rozwijaniu zdrowych i satysfakcjonujących relacji społecznych.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43052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6601" y="92659"/>
            <a:ext cx="10332029" cy="6106012"/>
          </a:xfrm>
        </p:spPr>
        <p:txBody>
          <a:bodyPr/>
          <a:lstStyle/>
          <a:p>
            <a:r>
              <a:rPr lang="pl-PL" dirty="0" smtClean="0"/>
              <a:t>Lekcja 6</a:t>
            </a:r>
            <a:br>
              <a:rPr lang="pl-PL" dirty="0" smtClean="0"/>
            </a:br>
            <a:r>
              <a:rPr lang="pl-PL" dirty="0" smtClean="0"/>
              <a:t>Dobro </a:t>
            </a:r>
            <a:r>
              <a:rPr lang="pl-PL" dirty="0"/>
              <a:t>wspólne i </a:t>
            </a:r>
            <a:r>
              <a:rPr lang="pl-PL" dirty="0" smtClean="0"/>
              <a:t>współodpowiedzialność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Kiedy już umiesz otwarcie i szczerze wyrażać siebie w </a:t>
            </a:r>
            <a:r>
              <a:rPr lang="pl-PL" sz="2000" dirty="0" smtClean="0"/>
              <a:t>relacjach. </a:t>
            </a:r>
            <a:r>
              <a:rPr lang="pl-PL" sz="2000" dirty="0"/>
              <a:t>K</a:t>
            </a:r>
            <a:r>
              <a:rPr lang="pl-PL" sz="2000" dirty="0" smtClean="0"/>
              <a:t>iedy </a:t>
            </a:r>
            <a:r>
              <a:rPr lang="pl-PL" sz="2000" dirty="0"/>
              <a:t>potrafisz wznieść się ponad własne potrzeby, widzieć i respektować potrzeby innych ludzi, warto zobaczyć, że JA i TY tworzymy razem MY, czyli wspólnotę</a:t>
            </a:r>
            <a:r>
              <a:rPr lang="pl-PL" sz="2000" dirty="0" smtClean="0"/>
              <a:t>. </a:t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z tej perspektywy dbać o relację, jak o coś, co jest nasze, wspólne. Nie bardziej twoje lub bardziej moje, jest </a:t>
            </a:r>
            <a:r>
              <a:rPr lang="pl-PL" sz="2000" dirty="0" smtClean="0"/>
              <a:t>nasze.</a:t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err="1" smtClean="0"/>
              <a:t>Betty</a:t>
            </a:r>
            <a:r>
              <a:rPr lang="pl-PL" sz="2000" dirty="0" smtClean="0"/>
              <a:t> </a:t>
            </a:r>
            <a:r>
              <a:rPr lang="pl-PL" sz="2000" dirty="0" err="1"/>
              <a:t>Eadie</a:t>
            </a:r>
            <a:r>
              <a:rPr lang="pl-PL" sz="2000" dirty="0"/>
              <a:t> w jednej ze swoich książek ujęła to tak: „jesteśmy nawzajem za siebie odpowiedzialni. Zbiorowo. Świat jest naszym wspólnym dążeniem. Możemy powiedzieć, że jest jak ogromne puzzle, i każdy z nas jest jego bardzo ważną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niepowtarzalną cząstką. Razem możemy się połączyć i zrodzić potężną przemianę w świecie”. </a:t>
            </a:r>
            <a:br>
              <a:rPr lang="pl-PL" sz="20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8289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7620" y="297456"/>
            <a:ext cx="10091451" cy="6991578"/>
          </a:xfrm>
        </p:spPr>
        <p:txBody>
          <a:bodyPr/>
          <a:lstStyle/>
          <a:p>
            <a:r>
              <a:rPr lang="pl-PL" dirty="0" smtClean="0"/>
              <a:t>Lekcja 7</a:t>
            </a:r>
            <a:br>
              <a:rPr lang="pl-PL" dirty="0" smtClean="0"/>
            </a:br>
            <a:r>
              <a:rPr lang="pl-PL" dirty="0" smtClean="0"/>
              <a:t>Granice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Aby dbać o dobro wspólne absolutnie niezbędna jest znajomość i poszanowanie granic własnych i drugiej osoby.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Pamiętajmy</a:t>
            </a:r>
            <a:r>
              <a:rPr lang="pl-PL" sz="2000" dirty="0"/>
              <a:t>, że choć jesteśmy razem lub działamy razem, to nadal jesteśmy odrębnymi osobami. Mamy różne osobowości, poglądy i potrzeby.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Świadomość </a:t>
            </a:r>
            <a:r>
              <a:rPr lang="pl-PL" sz="2000" dirty="0"/>
              <a:t>własnych granic oraz innych osób i ich asertywne komunikowanie </a:t>
            </a:r>
            <a:r>
              <a:rPr lang="pl-PL" sz="2000" dirty="0" smtClean="0"/>
              <a:t>daje </a:t>
            </a:r>
            <a:r>
              <a:rPr lang="pl-PL" sz="2000" dirty="0"/>
              <a:t>szansę na wypracowanie rozwiązań dobrych dla obu stron.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dirty="0"/>
              <a:t>B</a:t>
            </a:r>
            <a:r>
              <a:rPr lang="pl-PL" dirty="0" smtClean="0"/>
              <a:t>adaj i </a:t>
            </a:r>
            <a:r>
              <a:rPr lang="pl-PL" dirty="0"/>
              <a:t>komunikuj swoje granice</a:t>
            </a:r>
            <a:r>
              <a:rPr lang="pl-PL" dirty="0" smtClean="0"/>
              <a:t>, </a:t>
            </a:r>
            <a:r>
              <a:rPr lang="pl-PL" dirty="0"/>
              <a:t>szanuj granice innych, a potem ustalaj rozwiązania w </a:t>
            </a:r>
            <a:r>
              <a:rPr lang="pl-PL" dirty="0" smtClean="0"/>
              <a:t>dialogu!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030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01687" y="517792"/>
            <a:ext cx="10102468" cy="5288098"/>
          </a:xfrm>
        </p:spPr>
        <p:txBody>
          <a:bodyPr/>
          <a:lstStyle/>
          <a:p>
            <a:r>
              <a:rPr lang="pl-PL" dirty="0" smtClean="0"/>
              <a:t>Od czego </a:t>
            </a:r>
            <a:r>
              <a:rPr lang="pl-PL" dirty="0"/>
              <a:t>zacząć?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Od </a:t>
            </a:r>
            <a:r>
              <a:rPr lang="pl-PL" dirty="0"/>
              <a:t>pracy nad sobą</a:t>
            </a:r>
            <a:r>
              <a:rPr lang="pl-PL" dirty="0" smtClean="0"/>
              <a:t>!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>Nie </a:t>
            </a:r>
            <a:r>
              <a:rPr lang="pl-PL" sz="2000" dirty="0"/>
              <a:t>każdy ma łatwość w nawiązywaniu i tworzeniu więzi, nie każdy też wyniósł dobre wzorce budowania relacji z domu rodzinnego. Niezależnie jednak od tego, umiejętności rozwijania zdrowych kontaktów można się nauczyć.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Jednym </a:t>
            </a:r>
            <a:r>
              <a:rPr lang="pl-PL" sz="2000" dirty="0"/>
              <a:t>ze sposobów jest pogłębianie swojej wiedzy, a później praktykowanie jej i ćwiczenia.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Teraz, gdy już wiesz jakie są </a:t>
            </a:r>
            <a:r>
              <a:rPr lang="pl-PL" sz="2000" dirty="0" smtClean="0"/>
              <a:t>najważniejsze umiejętności  do tworzenia dobrych </a:t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zdrowych relacji, zastanów się co możesz zrobić, aby takie relacje budować? Proponuję zacząć od </a:t>
            </a:r>
            <a:r>
              <a:rPr lang="pl-PL" sz="2000" dirty="0" smtClean="0"/>
              <a:t>siebie.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4874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6602" y="429655"/>
            <a:ext cx="10570270" cy="5601617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Zadaj sobie pytania: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2000" dirty="0" smtClean="0"/>
              <a:t>- Co </a:t>
            </a:r>
            <a:r>
              <a:rPr lang="pl-PL" sz="2000" dirty="0"/>
              <a:t>mogę zrobić </a:t>
            </a:r>
            <a:r>
              <a:rPr lang="pl-PL" sz="2000" dirty="0" smtClean="0"/>
              <a:t>inaczej?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- Co </a:t>
            </a:r>
            <a:r>
              <a:rPr lang="pl-PL" sz="2000" dirty="0"/>
              <a:t>chcę przestać robić?</a:t>
            </a:r>
            <a:br>
              <a:rPr lang="pl-PL" sz="2000" dirty="0"/>
            </a:br>
            <a:r>
              <a:rPr lang="pl-PL" sz="2000" dirty="0" smtClean="0"/>
              <a:t>- Nad </a:t>
            </a:r>
            <a:r>
              <a:rPr lang="pl-PL" sz="2000" dirty="0"/>
              <a:t>czym chcę popracować w pierwszej kolejności?</a:t>
            </a:r>
            <a:br>
              <a:rPr lang="pl-PL" sz="2000" dirty="0"/>
            </a:br>
            <a:r>
              <a:rPr lang="pl-PL" sz="2000" dirty="0" smtClean="0"/>
              <a:t>- Co </a:t>
            </a:r>
            <a:r>
              <a:rPr lang="pl-PL" sz="2000" dirty="0"/>
              <a:t>konkretnie mogę zacząć robić już od dziś, aby budować zdrowsze relacje</a:t>
            </a:r>
            <a:r>
              <a:rPr lang="pl-PL" sz="2000" dirty="0" smtClean="0"/>
              <a:t>?</a:t>
            </a:r>
            <a:br>
              <a:rPr lang="pl-PL" sz="2000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>Zapisz odpowiedzi </a:t>
            </a:r>
            <a:r>
              <a:rPr lang="pl-PL" sz="2000" dirty="0"/>
              <a:t>na kartce i działaj!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Już </a:t>
            </a:r>
            <a:r>
              <a:rPr lang="pl-PL" sz="2000" dirty="0"/>
              <a:t>od dziś. Pamiętaj, innych nie możesz zmienić, ale siebie – jak najbardziej.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Paradoksalnie </a:t>
            </a:r>
            <a:r>
              <a:rPr lang="pl-PL" sz="2000" dirty="0"/>
              <a:t>zmieniając siebie, zmienia się relacja, bo przecież jesteś jej częścią. A to często pociąga za sobą zmianę </a:t>
            </a:r>
            <a:r>
              <a:rPr lang="pl-PL" sz="2000" dirty="0" smtClean="0"/>
              <a:t>u </a:t>
            </a:r>
            <a:r>
              <a:rPr lang="pl-PL" sz="2000" dirty="0"/>
              <a:t>innych osób. </a:t>
            </a:r>
          </a:p>
        </p:txBody>
      </p:sp>
    </p:spTree>
    <p:extLst>
      <p:ext uri="{BB962C8B-B14F-4D97-AF65-F5344CB8AC3E}">
        <p14:creationId xmlns:p14="http://schemas.microsoft.com/office/powerpoint/2010/main" val="255327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4405" y="716096"/>
            <a:ext cx="10571998" cy="5574535"/>
          </a:xfrm>
        </p:spPr>
        <p:txBody>
          <a:bodyPr/>
          <a:lstStyle/>
          <a:p>
            <a:r>
              <a:rPr lang="pl-PL" dirty="0" smtClean="0"/>
              <a:t>A jak </a:t>
            </a:r>
            <a:r>
              <a:rPr lang="pl-PL" dirty="0"/>
              <a:t>budować relacje w czasie </a:t>
            </a:r>
            <a:r>
              <a:rPr lang="pl-PL" dirty="0" smtClean="0"/>
              <a:t>pandemii?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/>
              <a:t/>
            </a:r>
            <a:br>
              <a:rPr lang="pl-PL" dirty="0"/>
            </a:br>
            <a:r>
              <a:rPr lang="pl-PL" sz="2000" dirty="0"/>
              <a:t>W różnych mediach od dawna mówi się o zmianach w relacjach społecznych. Nasze relacje coraz częściej przechodzą w wymiar cyberprzestrzeni.  O jakości tych relacji nie dyskutuje się już  tak stanowczo, słabnie krytyka wobec tego zjawiska. Jak we wszystkich sprawach tego świata, są zwolennicy i przeciwnicy.  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Jak </a:t>
            </a:r>
            <a:r>
              <a:rPr lang="pl-PL" sz="2000" dirty="0"/>
              <a:t>grzyby po deszczu powstają portale </a:t>
            </a:r>
            <a:r>
              <a:rPr lang="pl-PL" sz="2000" dirty="0" smtClean="0"/>
              <a:t>społecznościowe,  </a:t>
            </a:r>
            <a:r>
              <a:rPr lang="pl-PL" sz="2000" dirty="0"/>
              <a:t>które służyć maja nam w komunikowaniu się z innymi, ale również w trwaniu w naszych bliskich  relacjach innymi ludźmi. 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Pandemia </a:t>
            </a:r>
            <a:r>
              <a:rPr lang="pl-PL" sz="2000" dirty="0"/>
              <a:t>koronawirusa zmieniła postrzeganie naszych relacji </a:t>
            </a:r>
            <a:r>
              <a:rPr lang="pl-PL" sz="2000" dirty="0" smtClean="0"/>
              <a:t>z </a:t>
            </a:r>
            <a:r>
              <a:rPr lang="pl-PL" sz="2000" dirty="0"/>
              <a:t>bliskimi.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Sytuacja</a:t>
            </a:r>
            <a:r>
              <a:rPr lang="pl-PL" sz="2000" dirty="0"/>
              <a:t>, w której nie możemy spotykać się ze znajomymi, używanie narzędzi telekomunikacyjnych może być jedynym wyjściem. Jedyną alternatywą, która nam w tym momencie pozostaje, to przejście do świata cyfrowego i tam znalezienie,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spełnianie swoich potrzeb, które zazwyczaj realizowaliśmy </a:t>
            </a:r>
            <a:r>
              <a:rPr lang="pl-PL" sz="2000" dirty="0" smtClean="0"/>
              <a:t> </a:t>
            </a:r>
            <a:r>
              <a:rPr lang="pl-PL" sz="2000" dirty="0"/>
              <a:t>w realu. </a:t>
            </a:r>
          </a:p>
        </p:txBody>
      </p:sp>
    </p:spTree>
    <p:extLst>
      <p:ext uri="{BB962C8B-B14F-4D97-AF65-F5344CB8AC3E}">
        <p14:creationId xmlns:p14="http://schemas.microsoft.com/office/powerpoint/2010/main" val="198899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8304" y="187287"/>
            <a:ext cx="10571998" cy="6169445"/>
          </a:xfrm>
        </p:spPr>
        <p:txBody>
          <a:bodyPr/>
          <a:lstStyle/>
          <a:p>
            <a:r>
              <a:rPr lang="pl-PL" dirty="0" smtClean="0"/>
              <a:t>Rewolucja cyfrowa w relacjach społecznych.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>Doszliśmy </a:t>
            </a:r>
            <a:r>
              <a:rPr lang="pl-PL" sz="2000" dirty="0"/>
              <a:t>do </a:t>
            </a:r>
            <a:r>
              <a:rPr lang="pl-PL" sz="2000" dirty="0" smtClean="0"/>
              <a:t>momentu, </a:t>
            </a:r>
            <a:r>
              <a:rPr lang="pl-PL" sz="2000" dirty="0"/>
              <a:t>w </a:t>
            </a:r>
            <a:r>
              <a:rPr lang="pl-PL" sz="2000" dirty="0" smtClean="0"/>
              <a:t>którym przechodzimy </a:t>
            </a:r>
            <a:r>
              <a:rPr lang="pl-PL" sz="2000" dirty="0"/>
              <a:t>rewolucję cyfrową, wkraczamy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świat internetowy</a:t>
            </a:r>
            <a:r>
              <a:rPr lang="pl-PL" sz="2000" dirty="0" smtClean="0"/>
              <a:t>. </a:t>
            </a:r>
            <a:r>
              <a:rPr lang="pl-PL" sz="2000" dirty="0"/>
              <a:t>Z jednej strony nie mamy wyjścia w komunikacji,  jeśli nie Internet, telefon to co?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Socjolodzy i psycholodzy zgodnie twierdzą, </a:t>
            </a:r>
            <a:r>
              <a:rPr lang="pl-PL" sz="2000" dirty="0"/>
              <a:t>że </a:t>
            </a:r>
            <a:r>
              <a:rPr lang="pl-PL" sz="2000" dirty="0" smtClean="0"/>
              <a:t>„już </a:t>
            </a:r>
            <a:r>
              <a:rPr lang="pl-PL" sz="2000" dirty="0"/>
              <a:t>jesteśmy zmęczeni społeczną kwarantanną, a będziemy zmęczeni jeszcze bardziej. </a:t>
            </a:r>
            <a:r>
              <a:rPr lang="pl-PL" sz="2000" dirty="0" smtClean="0"/>
              <a:t>Do </a:t>
            </a:r>
            <a:r>
              <a:rPr lang="pl-PL" sz="2000" dirty="0"/>
              <a:t>trwającej zmiany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relacjach społecznych jesteśmy w pewien sposób przymuszeni.”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A </a:t>
            </a:r>
            <a:r>
              <a:rPr lang="pl-PL" sz="2000" dirty="0"/>
              <a:t>jeśli jesteśmy przymuszeni to z automatu buntujemy się przeciw narzuconej formie.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Szybko </a:t>
            </a:r>
            <a:r>
              <a:rPr lang="pl-PL" sz="2000" dirty="0"/>
              <a:t>jednak przekonaliśmy się ze to nie moment na dokonywanie wyboru. Zagrożenie z jakim się zmagamy przekierowało nasze myślenie na przetrwanie, przeczekanie i dostosowanie się do sytuacji. Każdy z nas ma jednak swoją odporność…  Ponadto brak spotkań z bliskimi uświadomił nam „ważność”, naturalnego spotkania się z drugim człowiekiem.</a:t>
            </a:r>
          </a:p>
        </p:txBody>
      </p:sp>
    </p:spTree>
    <p:extLst>
      <p:ext uri="{BB962C8B-B14F-4D97-AF65-F5344CB8AC3E}">
        <p14:creationId xmlns:p14="http://schemas.microsoft.com/office/powerpoint/2010/main" val="2487419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2371" y="88135"/>
            <a:ext cx="10571998" cy="5860974"/>
          </a:xfrm>
        </p:spPr>
        <p:txBody>
          <a:bodyPr/>
          <a:lstStyle/>
          <a:p>
            <a:r>
              <a:rPr lang="pl-PL" dirty="0"/>
              <a:t>Epidemia koronawirusa może być dla nas czasem na przewartościowanie różnych spraw</a:t>
            </a:r>
            <a:r>
              <a:rPr lang="pl-PL" sz="2000" dirty="0" smtClean="0"/>
              <a:t>.</a:t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N</a:t>
            </a:r>
            <a:r>
              <a:rPr lang="pl-PL" sz="2000" dirty="0" smtClean="0"/>
              <a:t>agle </a:t>
            </a:r>
            <a:r>
              <a:rPr lang="pl-PL" sz="2000" dirty="0"/>
              <a:t>się okazuje, że na przykład możemy żyć bez rozmaitych naszych aktywności. I choć jeszcze parę </a:t>
            </a:r>
            <a:r>
              <a:rPr lang="pl-PL" sz="2000" dirty="0" smtClean="0"/>
              <a:t>tygodni </a:t>
            </a:r>
            <a:r>
              <a:rPr lang="pl-PL" sz="2000" dirty="0"/>
              <a:t>temu mogło się nam wydawać, że trudno bez nich </a:t>
            </a:r>
            <a:r>
              <a:rPr lang="pl-PL" sz="2000" dirty="0" smtClean="0"/>
              <a:t>funkcjonować. </a:t>
            </a:r>
            <a:r>
              <a:rPr lang="pl-PL" sz="2000" dirty="0"/>
              <a:t>W</a:t>
            </a:r>
            <a:r>
              <a:rPr lang="pl-PL" sz="2000" dirty="0" smtClean="0"/>
              <a:t> </a:t>
            </a:r>
            <a:r>
              <a:rPr lang="pl-PL" sz="2000" dirty="0"/>
              <a:t>obliczu groźby zakażenia</a:t>
            </a:r>
            <a:r>
              <a:rPr lang="pl-PL" sz="2000" dirty="0" smtClean="0"/>
              <a:t>, </a:t>
            </a:r>
            <a:r>
              <a:rPr lang="pl-PL" sz="2000" dirty="0"/>
              <a:t>zostają </a:t>
            </a:r>
            <a:r>
              <a:rPr lang="pl-PL" sz="2000" dirty="0" smtClean="0"/>
              <a:t>one na jakimś </a:t>
            </a:r>
            <a:r>
              <a:rPr lang="pl-PL" sz="2000" dirty="0"/>
              <a:t>dalekim planie. Mam tu myśli między innymi </a:t>
            </a:r>
            <a:r>
              <a:rPr lang="pl-PL" sz="2000" dirty="0" smtClean="0"/>
              <a:t>niedostępne </a:t>
            </a:r>
            <a:r>
              <a:rPr lang="pl-PL" sz="2000" dirty="0"/>
              <a:t>galerie handlowe. One niejednokrotnie stały się dla ludzi centrami rozrywki i sposobem na wszystko: na spędzanie czasu wolnego, na nudę, na zajęcie dzieci. Często kupowanie ubrań, kosmetyków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innych drobnostek zagłuszało codzienne troski czy </a:t>
            </a:r>
            <a:r>
              <a:rPr lang="pl-PL" sz="2000" dirty="0" smtClean="0"/>
              <a:t>niepowodzenia. Były </a:t>
            </a:r>
            <a:r>
              <a:rPr lang="pl-PL" sz="2000" dirty="0"/>
              <a:t>dla niektórych osób rodzajem ucieczki od problemów, rekompensatą za niepowodzenia.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Koronawirus </a:t>
            </a:r>
            <a:r>
              <a:rPr lang="pl-PL" sz="2000" dirty="0"/>
              <a:t>sprawił, że kibice piłki nożnej </a:t>
            </a:r>
            <a:r>
              <a:rPr lang="pl-PL" sz="2000" dirty="0" smtClean="0"/>
              <a:t>musieli </a:t>
            </a:r>
            <a:r>
              <a:rPr lang="pl-PL" sz="2000" dirty="0"/>
              <a:t>się obejść bez emocji związanych z oglądaniem meczów, kinomani nie obejrzą filmów w kinie, nie popływamy też na basenie ani nie pójdziemy na siłownię. I świat wcale się z tego powodu nie kończy. </a:t>
            </a:r>
          </a:p>
        </p:txBody>
      </p:sp>
    </p:spTree>
    <p:extLst>
      <p:ext uri="{BB962C8B-B14F-4D97-AF65-F5344CB8AC3E}">
        <p14:creationId xmlns:p14="http://schemas.microsoft.com/office/powerpoint/2010/main" val="3200260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9322" y="297455"/>
            <a:ext cx="10571998" cy="7739348"/>
          </a:xfrm>
        </p:spPr>
        <p:txBody>
          <a:bodyPr/>
          <a:lstStyle/>
          <a:p>
            <a:r>
              <a:rPr lang="pl-PL" sz="2000" dirty="0" smtClean="0"/>
              <a:t>Sytuacja</a:t>
            </a:r>
            <a:r>
              <a:rPr lang="pl-PL" sz="2000" dirty="0"/>
              <a:t>, z którą zmagamy się od </a:t>
            </a:r>
            <a:r>
              <a:rPr lang="pl-PL" sz="2000" dirty="0" smtClean="0"/>
              <a:t>wielu </a:t>
            </a:r>
            <a:r>
              <a:rPr lang="pl-PL" sz="2000" dirty="0"/>
              <a:t>tygodni, jest wyjątkowa.  Wielu z nas boryka się z problemami, o jakich wcześniej nawet byśmy nie pomyśleli. Co więcej – trudno o jakiekolwiek prognozy, właśnie ze względu na unikalność tego, co się dzieje</a:t>
            </a:r>
            <a:r>
              <a:rPr lang="pl-PL" sz="2000" dirty="0" smtClean="0"/>
              <a:t>.</a:t>
            </a:r>
            <a:br>
              <a:rPr lang="pl-PL" sz="2000" dirty="0" smtClean="0"/>
            </a:br>
            <a:r>
              <a:rPr lang="pl-PL" sz="2000" dirty="0" smtClean="0"/>
              <a:t>Nasz </a:t>
            </a:r>
            <a:r>
              <a:rPr lang="pl-PL" sz="2000" dirty="0"/>
              <a:t>umysł zazwyczaj postrzega rzeczywistość przez analogię – mniej lub bardziej świadomie porównujemy wydarzenia, osoby, rzeczy, które spotykamy, do tych, które już znamy.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Tutaj </a:t>
            </a:r>
            <a:r>
              <a:rPr lang="pl-PL" sz="2000" dirty="0"/>
              <a:t>jest to trudniejsze </a:t>
            </a:r>
            <a:r>
              <a:rPr lang="pl-PL" sz="2000" dirty="0" smtClean="0"/>
              <a:t>– </a:t>
            </a:r>
            <a:r>
              <a:rPr lang="pl-PL" sz="2000" dirty="0"/>
              <a:t>nie mamy do czego tej sytuacji porównać, a nasz mózg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 </a:t>
            </a:r>
            <a:r>
              <a:rPr lang="pl-PL" sz="2000" dirty="0"/>
              <a:t>to właśnie się dopomina. I być może dlatego w początkowych dniach epidemii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księgarń znikała Dżuma A. Camusa czy Miłość </a:t>
            </a:r>
            <a:r>
              <a:rPr lang="pl-PL" sz="2000" dirty="0" smtClean="0"/>
              <a:t>w </a:t>
            </a:r>
            <a:r>
              <a:rPr lang="pl-PL" sz="2000" dirty="0"/>
              <a:t>czasach zarazy G.G. </a:t>
            </a:r>
            <a:r>
              <a:rPr lang="pl-PL" sz="2000" dirty="0" err="1"/>
              <a:t>Márqueza</a:t>
            </a:r>
            <a:r>
              <a:rPr lang="pl-PL" sz="2000" dirty="0"/>
              <a:t>, a w pierwszej dziesiątce najczęściej oglądanych seriali na </a:t>
            </a:r>
            <a:r>
              <a:rPr lang="pl-PL" sz="2000" dirty="0" err="1"/>
              <a:t>Netfliksie</a:t>
            </a:r>
            <a:r>
              <a:rPr lang="pl-PL" sz="2000" dirty="0"/>
              <a:t> wysokie miejsce zajmowała Pandemia</a:t>
            </a:r>
            <a:r>
              <a:rPr lang="pl-PL" sz="2000" dirty="0" smtClean="0"/>
              <a:t>.</a:t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Pewnie pierwsze chwile "wolnego" były zachłyśnięciem się radością, że mamy więcej czasu dla siebie. Ten czas, który z konieczności spędzany był w czterech ścianach mieszkania mógł generować powstawanie różnego rodzaju napięć </a:t>
            </a:r>
            <a:br>
              <a:rPr lang="pl-PL" sz="2000" dirty="0"/>
            </a:br>
            <a:r>
              <a:rPr lang="pl-PL" sz="2000" dirty="0"/>
              <a:t>i konfliktów. 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Ale mógł być też momentem na zatrzymanie się i przesunięcie uwagi </a:t>
            </a:r>
            <a:br>
              <a:rPr lang="pl-PL" sz="2000" dirty="0"/>
            </a:br>
            <a:r>
              <a:rPr lang="pl-PL" sz="2000" dirty="0"/>
              <a:t>z tego, co wydawało nam się życiowym centrum, w stronę spraw, które naprawdę stanowią o sensie naszego życia. 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006802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3551" y="550844"/>
            <a:ext cx="10247261" cy="6527494"/>
          </a:xfrm>
        </p:spPr>
        <p:txBody>
          <a:bodyPr/>
          <a:lstStyle/>
          <a:p>
            <a:r>
              <a:rPr lang="pl-PL" dirty="0" smtClean="0"/>
              <a:t>Emocje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Głównymi emocjami, które towarzyszą nam w czasie pandemii, są lęk, frustracja</a:t>
            </a:r>
            <a:br>
              <a:rPr lang="pl-PL" sz="2000" dirty="0" smtClean="0"/>
            </a:br>
            <a:r>
              <a:rPr lang="pl-PL" sz="2000" dirty="0" smtClean="0"/>
              <a:t>i zmęczenie. Pojawia się  obawia się o zdrowie swoich najbliższych, dużo mniej zaś w zdrowie własne. Wyrażamy zaniepokojenie stanem środków finansowych potrzebnych do życia. Boimy się również tego, że pandemia będzie trwała zbyt długo. Frustracja wynika przede wszystkim z niemożności normalnego wykonywania swoich obowiązków oraz z poczucia utraty czasu. </a:t>
            </a:r>
            <a:br>
              <a:rPr lang="pl-PL" sz="2000" dirty="0" smtClean="0"/>
            </a:br>
            <a:r>
              <a:rPr lang="pl-PL" sz="2000" dirty="0" smtClean="0"/>
              <a:t>Często frustracja wynika z nadmiernych obowiązków spowodowanych pandemią. Dominuje mocne zmęczenie obecnym kryzysem.</a:t>
            </a:r>
            <a:br>
              <a:rPr lang="pl-PL" sz="2000" dirty="0" smtClean="0"/>
            </a:br>
            <a:r>
              <a:rPr lang="pl-PL" sz="2000" dirty="0" smtClean="0"/>
              <a:t>Boimy się zagrożeń związanych z pandemią - zarówno tych zdrowotnych, jak </a:t>
            </a:r>
            <a:br>
              <a:rPr lang="pl-PL" sz="2000" dirty="0" smtClean="0"/>
            </a:br>
            <a:r>
              <a:rPr lang="pl-PL" sz="2000" dirty="0" smtClean="0"/>
              <a:t>i gospodarczych, ale mimo wszystko w  ufamy podejmowanym samodzielnie środkom ostrożności. </a:t>
            </a:r>
            <a:br>
              <a:rPr lang="pl-PL" sz="2000" dirty="0" smtClean="0"/>
            </a:br>
            <a:r>
              <a:rPr lang="pl-PL" sz="2000" dirty="0" smtClean="0"/>
              <a:t>Negatywne emocje wynikają również z swoistego braku kontroli nad zaistniałą sytuacją. Z codziennych ograniczeń, które są nakładane na nas w odgórny sposób, nawet jeśli rozumiemy ich ważność. 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87244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7619" y="440674"/>
            <a:ext cx="10390480" cy="5387249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								</a:t>
            </a:r>
            <a:br>
              <a:rPr lang="pl-PL" dirty="0" smtClean="0"/>
            </a:br>
            <a:r>
              <a:rPr lang="pl-PL" dirty="0" smtClean="0"/>
              <a:t>													</a:t>
            </a:r>
            <a:r>
              <a:rPr lang="pl-PL" sz="2000" dirty="0" smtClean="0"/>
              <a:t>Opracowała:</a:t>
            </a:r>
            <a:r>
              <a:rPr lang="pl-PL" dirty="0" smtClean="0"/>
              <a:t>	</a:t>
            </a:r>
            <a:r>
              <a:rPr lang="pl-PL" sz="2000" dirty="0" smtClean="0"/>
              <a:t>Agnieszka 	Bojke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7112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9423" y="790116"/>
            <a:ext cx="10571771" cy="5248276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Lekcja 1  </a:t>
            </a:r>
            <a:br>
              <a:rPr lang="pl-PL" dirty="0" smtClean="0"/>
            </a:br>
            <a:r>
              <a:rPr lang="pl-PL" dirty="0" smtClean="0"/>
              <a:t>Otwarta </a:t>
            </a:r>
            <a:r>
              <a:rPr lang="pl-PL" dirty="0"/>
              <a:t>i zrozumiała </a:t>
            </a:r>
            <a:r>
              <a:rPr lang="pl-PL" dirty="0" smtClean="0"/>
              <a:t>komunikacja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>Komunikacja </a:t>
            </a:r>
            <a:r>
              <a:rPr lang="pl-PL" sz="2000" dirty="0"/>
              <a:t>jest jedną z podstawowych i najważniejszych kompetencji osobistych</a:t>
            </a:r>
            <a:r>
              <a:rPr lang="pl-PL" sz="2000" dirty="0" smtClean="0"/>
              <a:t>.</a:t>
            </a:r>
            <a:br>
              <a:rPr lang="pl-PL" sz="2000" dirty="0" smtClean="0"/>
            </a:br>
            <a:r>
              <a:rPr lang="pl-PL" sz="2000" dirty="0" smtClean="0"/>
              <a:t> </a:t>
            </a:r>
            <a:br>
              <a:rPr lang="pl-PL" sz="2000" dirty="0" smtClean="0"/>
            </a:br>
            <a:r>
              <a:rPr lang="pl-PL" sz="2000" dirty="0" smtClean="0"/>
              <a:t>Wpływa </a:t>
            </a:r>
            <a:r>
              <a:rPr lang="pl-PL" sz="2000" dirty="0"/>
              <a:t>na to, jak jesteś </a:t>
            </a:r>
            <a:r>
              <a:rPr lang="pl-PL" sz="2000" dirty="0" smtClean="0"/>
              <a:t>rozumiany/a </a:t>
            </a:r>
            <a:r>
              <a:rPr lang="pl-PL" sz="2000" dirty="0"/>
              <a:t>oraz </a:t>
            </a:r>
            <a:r>
              <a:rPr lang="pl-PL" sz="2000" dirty="0" smtClean="0"/>
              <a:t>postrzegany/a</a:t>
            </a:r>
            <a:r>
              <a:rPr lang="pl-PL" sz="2000" dirty="0"/>
              <a:t>, a to z kolei przekłada się na jakość relacji, które łączą Cię z innymi ludźmi.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Błędy </a:t>
            </a:r>
            <a:r>
              <a:rPr lang="pl-PL" sz="2000" dirty="0"/>
              <a:t>i szumy w komunikacji jak nic innego powodują powstawanie </a:t>
            </a:r>
            <a:r>
              <a:rPr lang="pl-PL" sz="2000" dirty="0" smtClean="0"/>
              <a:t>nieporozumień </a:t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prowadzą do konfliktów.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Warto </a:t>
            </a:r>
            <a:r>
              <a:rPr lang="pl-PL" sz="2000" dirty="0"/>
              <a:t>więc inwestować w naukę </a:t>
            </a:r>
            <a:r>
              <a:rPr lang="pl-PL" sz="2000" dirty="0" smtClean="0"/>
              <a:t>umiejętności skutecznej </a:t>
            </a:r>
            <a:r>
              <a:rPr lang="pl-PL" sz="2000" dirty="0"/>
              <a:t>komunikacji, bo szczery, pozytywny i otwarty kontakt tworzy </a:t>
            </a:r>
            <a:r>
              <a:rPr lang="pl-PL" sz="2000" dirty="0" smtClean="0"/>
              <a:t>autentyczne, satysfakcjonujące relacje społeczne.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1604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7620" y="1630497"/>
            <a:ext cx="10543140" cy="5359705"/>
          </a:xfrm>
        </p:spPr>
        <p:txBody>
          <a:bodyPr/>
          <a:lstStyle/>
          <a:p>
            <a:pPr>
              <a:tabLst>
                <a:tab pos="1885950" algn="l"/>
              </a:tabLst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Lekcja 2 </a:t>
            </a:r>
            <a:br>
              <a:rPr lang="pl-PL" dirty="0" smtClean="0"/>
            </a:br>
            <a:r>
              <a:rPr lang="pl-PL" dirty="0" smtClean="0"/>
              <a:t>Jakie </a:t>
            </a:r>
            <a:r>
              <a:rPr lang="pl-PL" dirty="0"/>
              <a:t>są składniki </a:t>
            </a:r>
            <a:r>
              <a:rPr lang="pl-PL" dirty="0" smtClean="0"/>
              <a:t>skutecznej komunikacji?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Aktywne słuchanie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2000" dirty="0"/>
              <a:t>Jest takie powiedzenie: „Bóg dał nam dwoje uszu i jedne usta – nie sądzisz, że chciał nam przez to coś dać do zrozumienia?” I rzeczywiście, umiejętność słuchania jest pierwszą, której warto się uczyć. Słuchać aktywnie to skupić całą uwagę na swoim rozmówcy po to, aby na prawdę zrozumieć co chce Ci przekazać. W tym czasie nie przerywaj (komentarzami typu „tak, ale..”), powstrzymaj się od własnych osądów i wypowiedzi, a szczególnie dobrych rad. Dodatkowo sprawdź, czy dobrze się zrozumieliście mówiąc np</a:t>
            </a:r>
            <a:r>
              <a:rPr lang="pl-PL" sz="2000" dirty="0" smtClean="0"/>
              <a:t>. ”</a:t>
            </a:r>
            <a:r>
              <a:rPr lang="pl-PL" sz="2000" dirty="0"/>
              <a:t>Usłyszałam, że chcesz mi przekazać…” lub „Jeśli dobrze Cię rozumiem, to…”. Pozwala to wytworzyć poczucie akceptacji, wzajemnego zaufania i zrozumienia oraz uniknąć nieporozumień.</a:t>
            </a:r>
            <a:br>
              <a:rPr lang="pl-PL" sz="20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28664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01685" y="561860"/>
            <a:ext cx="10050597" cy="510080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/>
              <a:t>Mówienie ze swojej </a:t>
            </a:r>
            <a:r>
              <a:rPr lang="pl-PL" dirty="0" smtClean="0"/>
              <a:t>perspektywy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Warto świadomie kształtować swoje nawyki komunikacyjne.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Jednym </a:t>
            </a:r>
            <a:r>
              <a:rPr lang="pl-PL" sz="2000" dirty="0"/>
              <a:t>z nich jest tzw. „komunikat typu JA”.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Dzięki </a:t>
            </a:r>
            <a:r>
              <a:rPr lang="pl-PL" sz="2000" dirty="0"/>
              <a:t>swojej formie pozwala odnieść się do zaistniałych faktów, wyrazić swoje odczucia w związku z tą sytuacją oraz prośbę lub propozycję rozwiązania</a:t>
            </a:r>
            <a:r>
              <a:rPr lang="pl-PL" sz="2000" dirty="0" smtClean="0"/>
              <a:t>.</a:t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4421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123721" y="570367"/>
            <a:ext cx="94524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4000" b="1" dirty="0"/>
              <a:t>Jasność i klarowność komunikacji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2000" b="1" dirty="0"/>
              <a:t>Pamiętaj! Nikt nie ma obowiązku domyślać się czego potrzebujesz i co chcesz przekazać. Jednym z mitów jest myślenie: „jeśli komuś na mnie zależy, to powinien się domyśleć”. Nic bardziej mylnego. To nierealistyczne oczekiwanie. Nikt nie ma zdolności „czytania w myślach” i jedyną osobą odpowiedzialną za wyrażenie swojego zdania i potrzeb jesteś Ty sam/a.</a:t>
            </a:r>
            <a:br>
              <a:rPr lang="pl-PL" sz="2000" b="1" dirty="0"/>
            </a:b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46011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7617" y="550843"/>
            <a:ext cx="10331839" cy="5965061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Lekcja 3</a:t>
            </a:r>
            <a:br>
              <a:rPr lang="pl-PL" dirty="0" smtClean="0"/>
            </a:br>
            <a:r>
              <a:rPr lang="pl-PL" dirty="0" smtClean="0"/>
              <a:t>Zrozumienie </a:t>
            </a:r>
            <a:r>
              <a:rPr lang="pl-PL" dirty="0"/>
              <a:t>zamiast </a:t>
            </a:r>
            <a:r>
              <a:rPr lang="pl-PL" dirty="0" smtClean="0"/>
              <a:t>ocen</a:t>
            </a:r>
            <a:br>
              <a:rPr lang="pl-PL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Innymi </a:t>
            </a:r>
            <a:r>
              <a:rPr lang="pl-PL" sz="2000" dirty="0"/>
              <a:t>słowy otwieraj, zamiast zamykać.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Nie </a:t>
            </a:r>
            <a:r>
              <a:rPr lang="pl-PL" sz="2000" dirty="0"/>
              <a:t>oceniaj osoby i nie używaj słów, które mogą być raniące, atakujące lub godzące w jakiś sposób w poczucie wartości drugiej osoby np. „Ty to jesteś taki spóźnialski”. Unikniesz dzięki temu odwetu, konfliktu lub wycofania się z relacji. Zamiast tego zainteresuj się: czy coś się stało, że dziś </a:t>
            </a:r>
            <a:r>
              <a:rPr lang="pl-PL" sz="2000" dirty="0" smtClean="0"/>
              <a:t>się </a:t>
            </a:r>
            <a:r>
              <a:rPr lang="pl-PL" sz="2000" dirty="0"/>
              <a:t>spóźniłeś</a:t>
            </a:r>
            <a:r>
              <a:rPr lang="pl-PL" sz="2000" dirty="0" smtClean="0"/>
              <a:t>?</a:t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Wrzucając kogoś do „szufladki”, utrudniasz mu zmianę, a sobie zabierasz możliwość nawiązania kontaktu z prawdziwą osobą.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Oceny </a:t>
            </a:r>
            <a:r>
              <a:rPr lang="pl-PL" sz="2000" dirty="0"/>
              <a:t>krzywdzą, paradoksalnie nawet te „pozytywne”.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Szczerze </a:t>
            </a:r>
            <a:r>
              <a:rPr lang="pl-PL" sz="2000" dirty="0"/>
              <a:t>zainteresowanie kimś otwiera ludzi na siebie i umożliwia tworzenie się relacji.</a:t>
            </a:r>
            <a:br>
              <a:rPr lang="pl-PL" sz="20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7205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3720" y="374574"/>
            <a:ext cx="9905081" cy="5820119"/>
          </a:xfrm>
        </p:spPr>
        <p:txBody>
          <a:bodyPr/>
          <a:lstStyle/>
          <a:p>
            <a:r>
              <a:rPr lang="pl-PL" dirty="0" smtClean="0"/>
              <a:t>Lekcja 4</a:t>
            </a:r>
            <a:br>
              <a:rPr lang="pl-PL" dirty="0" smtClean="0"/>
            </a:br>
            <a:r>
              <a:rPr lang="pl-PL" dirty="0" smtClean="0"/>
              <a:t>Szczerość </a:t>
            </a:r>
            <a:r>
              <a:rPr lang="pl-PL" dirty="0"/>
              <a:t>i bycie </a:t>
            </a:r>
            <a:r>
              <a:rPr lang="pl-PL" dirty="0" smtClean="0"/>
              <a:t>sobą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>Trudno </a:t>
            </a:r>
            <a:r>
              <a:rPr lang="pl-PL" sz="2000" dirty="0"/>
              <a:t>budować bliskość i formować autentyczne relacje, </a:t>
            </a:r>
            <a:r>
              <a:rPr lang="pl-PL" sz="2000" dirty="0" smtClean="0"/>
              <a:t>gdy ludzie </a:t>
            </a:r>
            <a:r>
              <a:rPr lang="pl-PL" sz="2000" dirty="0"/>
              <a:t>nie </a:t>
            </a:r>
            <a:r>
              <a:rPr lang="pl-PL" sz="2000" dirty="0" smtClean="0"/>
              <a:t>ujawniają tego  </a:t>
            </a:r>
            <a:r>
              <a:rPr lang="pl-PL" sz="2000" dirty="0"/>
              <a:t>co naprawdę </a:t>
            </a:r>
            <a:r>
              <a:rPr lang="pl-PL" sz="2000" dirty="0" smtClean="0"/>
              <a:t>myślą </a:t>
            </a:r>
            <a:r>
              <a:rPr lang="pl-PL" sz="2000" dirty="0"/>
              <a:t>i </a:t>
            </a:r>
            <a:r>
              <a:rPr lang="pl-PL" sz="2000" dirty="0" smtClean="0"/>
              <a:t>czują.</a:t>
            </a:r>
            <a:br>
              <a:rPr lang="pl-PL" sz="2000" dirty="0" smtClean="0"/>
            </a:br>
            <a:r>
              <a:rPr lang="pl-PL" sz="2000" dirty="0" smtClean="0"/>
              <a:t>Jeśli </a:t>
            </a:r>
            <a:r>
              <a:rPr lang="pl-PL" sz="2000" dirty="0"/>
              <a:t>kłamiesz lub lawirujesz i nie </a:t>
            </a:r>
            <a:r>
              <a:rPr lang="pl-PL" sz="2000" dirty="0" smtClean="0"/>
              <a:t>pokazujesz jakim/ą </a:t>
            </a:r>
            <a:r>
              <a:rPr lang="pl-PL" sz="2000" dirty="0"/>
              <a:t>jesteś naprawdę, ryzykujesz, że ktoś polubi osobę, którą nie jesteś</a:t>
            </a:r>
            <a:r>
              <a:rPr lang="pl-PL" sz="2000" dirty="0" smtClean="0"/>
              <a:t>.</a:t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Często ze strachu, że ktoś nas nie zaakceptuje takimi jakimi jesteśmy zakładamy maski. </a:t>
            </a:r>
            <a:r>
              <a:rPr lang="pl-PL" sz="2000" dirty="0" smtClean="0"/>
              <a:t>Zaczynamy </a:t>
            </a:r>
            <a:r>
              <a:rPr lang="pl-PL" sz="2000" dirty="0"/>
              <a:t>udawać, że jesteśmy inni niż w rzeczywistości, do tego stopnia, że zaczynamy udawać przed samym sobą i już sami nie wiemy kim naprawdę jesteśmy. </a:t>
            </a:r>
            <a:r>
              <a:rPr lang="pl-PL" sz="2000" dirty="0" smtClean="0"/>
              <a:t>Noszenie </a:t>
            </a:r>
            <a:r>
              <a:rPr lang="pl-PL" sz="2000" dirty="0"/>
              <a:t>masek jest nie tylko nie fair wobec innych, ale na co dzień jest bardzo uciążliwe. </a:t>
            </a:r>
            <a:br>
              <a:rPr lang="pl-PL" sz="20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403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5753" y="242372"/>
            <a:ext cx="10774497" cy="6202496"/>
          </a:xfrm>
        </p:spPr>
        <p:txBody>
          <a:bodyPr/>
          <a:lstStyle/>
          <a:p>
            <a:r>
              <a:rPr lang="pl-PL" dirty="0" smtClean="0"/>
              <a:t>Bądź sobą</a:t>
            </a:r>
            <a:r>
              <a:rPr lang="pl-PL" dirty="0"/>
              <a:t>!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Mów </a:t>
            </a:r>
            <a:r>
              <a:rPr lang="pl-PL" dirty="0"/>
              <a:t>szczerze co myślisz </a:t>
            </a:r>
            <a:r>
              <a:rPr lang="pl-PL" dirty="0" smtClean="0"/>
              <a:t>i czujesz</a:t>
            </a:r>
            <a:r>
              <a:rPr lang="pl-PL" dirty="0"/>
              <a:t>!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wtedy </a:t>
            </a:r>
            <a:r>
              <a:rPr lang="pl-PL" dirty="0"/>
              <a:t>masz szansę na nawiązanie prawdziwej i dojrzałej więzi </a:t>
            </a:r>
            <a:r>
              <a:rPr lang="pl-PL" dirty="0" smtClean="0"/>
              <a:t>z </a:t>
            </a:r>
            <a:r>
              <a:rPr lang="pl-PL" dirty="0"/>
              <a:t>drugim człowiekiem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/>
              <a:t>jeśli nadal boisz się </a:t>
            </a:r>
            <a:r>
              <a:rPr lang="pl-PL" dirty="0" smtClean="0"/>
              <a:t>pokazać </a:t>
            </a:r>
            <a:r>
              <a:rPr lang="pl-PL" dirty="0"/>
              <a:t>siebie, zacznij od wzmocnienia poczucia własnej </a:t>
            </a:r>
            <a:r>
              <a:rPr lang="pl-PL" dirty="0" smtClean="0"/>
              <a:t>wartości.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86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9672" y="349633"/>
            <a:ext cx="10571998" cy="6324600"/>
          </a:xfrm>
        </p:spPr>
        <p:txBody>
          <a:bodyPr/>
          <a:lstStyle/>
          <a:p>
            <a:r>
              <a:rPr lang="pl-PL" dirty="0" smtClean="0"/>
              <a:t>Lekcja 5</a:t>
            </a:r>
            <a:br>
              <a:rPr lang="pl-PL" dirty="0" smtClean="0"/>
            </a:br>
            <a:r>
              <a:rPr lang="pl-PL" dirty="0" smtClean="0"/>
              <a:t>Empatia </a:t>
            </a:r>
            <a:r>
              <a:rPr lang="pl-PL" dirty="0"/>
              <a:t>oraz wyrażanie zainteresowania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troski o drugą </a:t>
            </a:r>
            <a:r>
              <a:rPr lang="pl-PL" dirty="0" smtClean="0"/>
              <a:t>osobę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>Jednym </a:t>
            </a:r>
            <a:r>
              <a:rPr lang="pl-PL" sz="2000" dirty="0"/>
              <a:t>z przyczyn problemów w </a:t>
            </a:r>
            <a:r>
              <a:rPr lang="pl-PL" sz="2000" dirty="0" smtClean="0"/>
              <a:t>relacjach </a:t>
            </a:r>
            <a:r>
              <a:rPr lang="pl-PL" sz="2000" dirty="0"/>
              <a:t>jest egoizm. </a:t>
            </a:r>
            <a:r>
              <a:rPr lang="pl-PL" sz="2000" dirty="0" smtClean="0"/>
              <a:t>Jak </a:t>
            </a:r>
            <a:r>
              <a:rPr lang="pl-PL" sz="2000" dirty="0"/>
              <a:t>go rozpoznać gdy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koło tyle informacji by zadbać o </a:t>
            </a:r>
            <a:r>
              <a:rPr lang="pl-PL" sz="2000" dirty="0" smtClean="0"/>
              <a:t>siebie</a:t>
            </a:r>
            <a:r>
              <a:rPr lang="pl-PL" sz="2000" dirty="0"/>
              <a:t> </a:t>
            </a:r>
            <a:r>
              <a:rPr lang="pl-PL" sz="2000" dirty="0" smtClean="0"/>
              <a:t> </a:t>
            </a:r>
            <a:r>
              <a:rPr lang="pl-PL" sz="2000" dirty="0"/>
              <a:t>i swoje potrzeby?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Postawa </a:t>
            </a:r>
            <a:r>
              <a:rPr lang="pl-PL" sz="2000" dirty="0"/>
              <a:t>egoistyczna jest wtedy gdy skupiasz się wyłącznie na sobie, nie zwracając uwagi na potrzeby </a:t>
            </a:r>
            <a:r>
              <a:rPr lang="pl-PL" sz="2000" dirty="0" smtClean="0"/>
              <a:t>osób wokół ciebie. </a:t>
            </a:r>
            <a:r>
              <a:rPr lang="pl-PL" sz="2000" dirty="0"/>
              <a:t>Egoizm nie może być zdrowy</a:t>
            </a:r>
            <a:r>
              <a:rPr lang="pl-PL" sz="2000" dirty="0" smtClean="0"/>
              <a:t>.</a:t>
            </a:r>
            <a:br>
              <a:rPr lang="pl-PL" sz="2000" dirty="0" smtClean="0"/>
            </a:br>
            <a:r>
              <a:rPr lang="pl-PL" sz="2000" dirty="0" smtClean="0"/>
              <a:t>Dbanie </a:t>
            </a:r>
            <a:r>
              <a:rPr lang="pl-PL" sz="2000" dirty="0"/>
              <a:t>i traktowanie swoich potrzeb jako ważnych nie jest egoizmem, a zdrowym poczuciem własnej wartości i troski o siebie. </a:t>
            </a:r>
            <a:r>
              <a:rPr lang="pl-PL" sz="2000" dirty="0" smtClean="0"/>
              <a:t>Oczywiście</a:t>
            </a:r>
            <a:r>
              <a:rPr lang="pl-PL" sz="2000" dirty="0"/>
              <a:t>, dopóki nie stawiasz swoich potrzeb ponad potrzeby </a:t>
            </a:r>
            <a:r>
              <a:rPr lang="pl-PL" sz="2000" dirty="0" smtClean="0"/>
              <a:t>innych.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dirty="0" smtClean="0"/>
              <a:t>Empatia</a:t>
            </a:r>
            <a:r>
              <a:rPr lang="pl-PL" sz="2000" dirty="0" smtClean="0"/>
              <a:t> </a:t>
            </a:r>
            <a:r>
              <a:rPr lang="pl-PL" sz="2000" dirty="0"/>
              <a:t>to umiejętność współodczuwania stanów emocjonalnych oraz spojrzenia na rzeczywistość z perspektywy drugiej osoby. Potocznie mówi się o niej, jak o wchodzeniu „w czyjeś buty”. Do ćwiczenia empatii polecam rozmowy z przyjaciółmi i </a:t>
            </a:r>
            <a:r>
              <a:rPr lang="pl-PL" sz="2000" dirty="0" smtClean="0"/>
              <a:t>trenowania empatii. 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2361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ytat">
  <a:themeElements>
    <a:clrScheme name="Cytat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ytat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yta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TM03457503[[fn=Cytat]]</Template>
  <TotalTime>194</TotalTime>
  <Words>121</Words>
  <Application>Microsoft Office PowerPoint</Application>
  <PresentationFormat>Panoramiczny</PresentationFormat>
  <Paragraphs>20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2" baseType="lpstr">
      <vt:lpstr>Century Gothic</vt:lpstr>
      <vt:lpstr>Wingdings 2</vt:lpstr>
      <vt:lpstr>Cytat</vt:lpstr>
      <vt:lpstr>Jak budować dobre relacje międzyludzkie?</vt:lpstr>
      <vt:lpstr>  Lekcja 1   Otwarta i zrozumiała komunikacja   Komunikacja jest jedną z podstawowych i najważniejszych kompetencji osobistych.   Wpływa na to, jak jesteś rozumiany/a oraz postrzegany/a, a to z kolei przekłada się na jakość relacji, które łączą Cię z innymi ludźmi.   Błędy i szumy w komunikacji jak nic innego powodują powstawanie nieporozumień  i prowadzą do konfliktów.   Warto więc inwestować w naukę umiejętności skutecznej komunikacji, bo szczery, pozytywny i otwarty kontakt tworzy autentyczne, satysfakcjonujące relacje społeczne. </vt:lpstr>
      <vt:lpstr>   Lekcja 2  Jakie są składniki skutecznej komunikacji?  Aktywne słuchanie  Jest takie powiedzenie: „Bóg dał nam dwoje uszu i jedne usta – nie sądzisz, że chciał nam przez to coś dać do zrozumienia?” I rzeczywiście, umiejętność słuchania jest pierwszą, której warto się uczyć. Słuchać aktywnie to skupić całą uwagę na swoim rozmówcy po to, aby na prawdę zrozumieć co chce Ci przekazać. W tym czasie nie przerywaj (komentarzami typu „tak, ale..”), powstrzymaj się od własnych osądów i wypowiedzi, a szczególnie dobrych rad. Dodatkowo sprawdź, czy dobrze się zrozumieliście mówiąc np. ”Usłyszałam, że chcesz mi przekazać…” lub „Jeśli dobrze Cię rozumiem, to…”. Pozwala to wytworzyć poczucie akceptacji, wzajemnego zaufania i zrozumienia oraz uniknąć nieporozumień. </vt:lpstr>
      <vt:lpstr>Mówienie ze swojej perspektywy   Warto świadomie kształtować swoje nawyki komunikacyjne.  Jednym z nich jest tzw. „komunikat typu JA”.  Dzięki swojej formie pozwala odnieść się do zaistniałych faktów, wyrazić swoje odczucia w związku z tą sytuacją oraz prośbę lub propozycję rozwiązania.  </vt:lpstr>
      <vt:lpstr>Prezentacja programu PowerPoint</vt:lpstr>
      <vt:lpstr>  Lekcja 3 Zrozumienie zamiast ocen     Innymi słowy otwieraj, zamiast zamykać.  Nie oceniaj osoby i nie używaj słów, które mogą być raniące, atakujące lub godzące w jakiś sposób w poczucie wartości drugiej osoby np. „Ty to jesteś taki spóźnialski”. Unikniesz dzięki temu odwetu, konfliktu lub wycofania się z relacji. Zamiast tego zainteresuj się: czy coś się stało, że dziś się spóźniłeś?  Wrzucając kogoś do „szufladki”, utrudniasz mu zmianę, a sobie zabierasz możliwość nawiązania kontaktu z prawdziwą osobą.  Oceny krzywdzą, paradoksalnie nawet te „pozytywne”.  Szczerze zainteresowanie kimś otwiera ludzi na siebie i umożliwia tworzenie się relacji. </vt:lpstr>
      <vt:lpstr>Lekcja 4 Szczerość i bycie sobą   Trudno budować bliskość i formować autentyczne relacje, gdy ludzie nie ujawniają tego  co naprawdę myślą i czują. Jeśli kłamiesz lub lawirujesz i nie pokazujesz jakim/ą jesteś naprawdę, ryzykujesz, że ktoś polubi osobę, którą nie jesteś.  Często ze strachu, że ktoś nas nie zaakceptuje takimi jakimi jesteśmy zakładamy maski. Zaczynamy udawać, że jesteśmy inni niż w rzeczywistości, do tego stopnia, że zaczynamy udawać przed samym sobą i już sami nie wiemy kim naprawdę jesteśmy. Noszenie masek jest nie tylko nie fair wobec innych, ale na co dzień jest bardzo uciążliwe.  </vt:lpstr>
      <vt:lpstr>Bądź sobą!  Mów szczerze co myślisz i czujesz!   wtedy masz szansę na nawiązanie prawdziwej i dojrzałej więzi z drugim człowiekiem.   A jeśli nadal boisz się pokazać siebie, zacznij od wzmocnienia poczucia własnej wartości.</vt:lpstr>
      <vt:lpstr>Lekcja 5 Empatia oraz wyrażanie zainteresowania  i troski o drugą osobę  Jednym z przyczyn problemów w relacjach jest egoizm. Jak go rozpoznać gdy  w koło tyle informacji by zadbać o siebie  i swoje potrzeby?  Postawa egoistyczna jest wtedy gdy skupiasz się wyłącznie na sobie, nie zwracając uwagi na potrzeby osób wokół ciebie. Egoizm nie może być zdrowy. Dbanie i traktowanie swoich potrzeb jako ważnych nie jest egoizmem, a zdrowym poczuciem własnej wartości i troski o siebie. Oczywiście, dopóki nie stawiasz swoich potrzeb ponad potrzeby innych.  Empatia to umiejętność współodczuwania stanów emocjonalnych oraz spojrzenia na rzeczywistość z perspektywy drugiej osoby. Potocznie mówi się o niej, jak o wchodzeniu „w czyjeś buty”. Do ćwiczenia empatii polecam rozmowy z przyjaciółmi i trenowania empatii.  </vt:lpstr>
      <vt:lpstr>Lekcja 6 Dobro wspólne i współodpowiedzialność   Kiedy już umiesz otwarcie i szczerze wyrażać siebie w relacjach. Kiedy potrafisz wznieść się ponad własne potrzeby, widzieć i respektować potrzeby innych ludzi, warto zobaczyć, że JA i TY tworzymy razem MY, czyli wspólnotę.  I z tej perspektywy dbać o relację, jak o coś, co jest nasze, wspólne. Nie bardziej twoje lub bardziej moje, jest nasze.  Betty Eadie w jednej ze swoich książek ujęła to tak: „jesteśmy nawzajem za siebie odpowiedzialni. Zbiorowo. Świat jest naszym wspólnym dążeniem. Możemy powiedzieć, że jest jak ogromne puzzle, i każdy z nas jest jego bardzo ważną  i niepowtarzalną cząstką. Razem możemy się połączyć i zrodzić potężną przemianę w świecie”.  </vt:lpstr>
      <vt:lpstr>Lekcja 7 Granice   Aby dbać o dobro wspólne absolutnie niezbędna jest znajomość i poszanowanie granic własnych i drugiej osoby.   Pamiętajmy, że choć jesteśmy razem lub działamy razem, to nadal jesteśmy odrębnymi osobami. Mamy różne osobowości, poglądy i potrzeby.   Świadomość własnych granic oraz innych osób i ich asertywne komunikowanie daje szansę na wypracowanie rozwiązań dobrych dla obu stron.  Badaj i komunikuj swoje granice, szanuj granice innych, a potem ustalaj rozwiązania w dialogu! </vt:lpstr>
      <vt:lpstr>Od czego zacząć?  Od pracy nad sobą!   Nie każdy ma łatwość w nawiązywaniu i tworzeniu więzi, nie każdy też wyniósł dobre wzorce budowania relacji z domu rodzinnego. Niezależnie jednak od tego, umiejętności rozwijania zdrowych kontaktów można się nauczyć.   Jednym ze sposobów jest pogłębianie swojej wiedzy, a później praktykowanie jej i ćwiczenia.   Teraz, gdy już wiesz jakie są najważniejsze umiejętności  do tworzenia dobrych  i zdrowych relacji, zastanów się co możesz zrobić, aby takie relacje budować? Proponuję zacząć od siebie. </vt:lpstr>
      <vt:lpstr>  Zadaj sobie pytania:   - Co mogę zrobić inaczej? - Co chcę przestać robić? - Nad czym chcę popracować w pierwszej kolejności? - Co konkretnie mogę zacząć robić już od dziś, aby budować zdrowsze relacje?  Zapisz odpowiedzi na kartce i działaj!   Już od dziś. Pamiętaj, innych nie możesz zmienić, ale siebie – jak najbardziej.   Paradoksalnie zmieniając siebie, zmienia się relacja, bo przecież jesteś jej częścią. A to często pociąga za sobą zmianę u innych osób. </vt:lpstr>
      <vt:lpstr>A jak budować relacje w czasie pandemii?   W różnych mediach od dawna mówi się o zmianach w relacjach społecznych. Nasze relacje coraz częściej przechodzą w wymiar cyberprzestrzeni.  O jakości tych relacji nie dyskutuje się już  tak stanowczo, słabnie krytyka wobec tego zjawiska. Jak we wszystkich sprawach tego świata, są zwolennicy i przeciwnicy.    Jak grzyby po deszczu powstają portale społecznościowe,  które służyć maja nam w komunikowaniu się z innymi, ale również w trwaniu w naszych bliskich  relacjach innymi ludźmi.    Pandemia koronawirusa zmieniła postrzeganie naszych relacji z bliskimi.  Sytuacja, w której nie możemy spotykać się ze znajomymi, używanie narzędzi telekomunikacyjnych może być jedynym wyjściem. Jedyną alternatywą, która nam w tym momencie pozostaje, to przejście do świata cyfrowego i tam znalezienie,  i spełnianie swoich potrzeb, które zazwyczaj realizowaliśmy  w realu. </vt:lpstr>
      <vt:lpstr>Rewolucja cyfrowa w relacjach społecznych.  Doszliśmy do momentu, w którym przechodzimy rewolucję cyfrową, wkraczamy  w świat internetowy. Z jednej strony nie mamy wyjścia w komunikacji,  jeśli nie Internet, telefon to co?  Socjolodzy i psycholodzy zgodnie twierdzą, że „już jesteśmy zmęczeni społeczną kwarantanną, a będziemy zmęczeni jeszcze bardziej. Do trwającej zmiany  w relacjach społecznych jesteśmy w pewien sposób przymuszeni.”  A jeśli jesteśmy przymuszeni to z automatu buntujemy się przeciw narzuconej formie.  Szybko jednak przekonaliśmy się ze to nie moment na dokonywanie wyboru. Zagrożenie z jakim się zmagamy przekierowało nasze myślenie na przetrwanie, przeczekanie i dostosowanie się do sytuacji. Każdy z nas ma jednak swoją odporność…  Ponadto brak spotkań z bliskimi uświadomił nam „ważność”, naturalnego spotkania się z drugim człowiekiem.</vt:lpstr>
      <vt:lpstr>Epidemia koronawirusa może być dla nas czasem na przewartościowanie różnych spraw.  Nagle się okazuje, że na przykład możemy żyć bez rozmaitych naszych aktywności. I choć jeszcze parę tygodni temu mogło się nam wydawać, że trudno bez nich funkcjonować. W obliczu groźby zakażenia, zostają one na jakimś dalekim planie. Mam tu myśli między innymi niedostępne galerie handlowe. One niejednokrotnie stały się dla ludzi centrami rozrywki i sposobem na wszystko: na spędzanie czasu wolnego, na nudę, na zajęcie dzieci. Często kupowanie ubrań, kosmetyków  i innych drobnostek zagłuszało codzienne troski czy niepowodzenia. Były dla niektórych osób rodzajem ucieczki od problemów, rekompensatą za niepowodzenia.  Koronawirus sprawił, że kibice piłki nożnej musieli się obejść bez emocji związanych z oglądaniem meczów, kinomani nie obejrzą filmów w kinie, nie popływamy też na basenie ani nie pójdziemy na siłownię. I świat wcale się z tego powodu nie kończy. </vt:lpstr>
      <vt:lpstr>Sytuacja, z którą zmagamy się od wielu tygodni, jest wyjątkowa.  Wielu z nas boryka się z problemami, o jakich wcześniej nawet byśmy nie pomyśleli. Co więcej – trudno o jakiekolwiek prognozy, właśnie ze względu na unikalność tego, co się dzieje. Nasz umysł zazwyczaj postrzega rzeczywistość przez analogię – mniej lub bardziej świadomie porównujemy wydarzenia, osoby, rzeczy, które spotykamy, do tych, które już znamy.   Tutaj jest to trudniejsze – nie mamy do czego tej sytuacji porównać, a nasz mózg  o to właśnie się dopomina. I być może dlatego w początkowych dniach epidemii  z księgarń znikała Dżuma A. Camusa czy Miłość w czasach zarazy G.G. Márqueza, a w pierwszej dziesiątce najczęściej oglądanych seriali na Netfliksie wysokie miejsce zajmowała Pandemia.  Pewnie pierwsze chwile "wolnego" były zachłyśnięciem się radością, że mamy więcej czasu dla siebie. Ten czas, który z konieczności spędzany był w czterech ścianach mieszkania mógł generować powstawanie różnego rodzaju napięć  i konfliktów.   Ale mógł być też momentem na zatrzymanie się i przesunięcie uwagi  z tego, co wydawało nam się życiowym centrum, w stronę spraw, które naprawdę stanowią o sensie naszego życia.      </vt:lpstr>
      <vt:lpstr>Emocje   Głównymi emocjami, które towarzyszą nam w czasie pandemii, są lęk, frustracja i zmęczenie. Pojawia się  obawia się o zdrowie swoich najbliższych, dużo mniej zaś w zdrowie własne. Wyrażamy zaniepokojenie stanem środków finansowych potrzebnych do życia. Boimy się również tego, że pandemia będzie trwała zbyt długo. Frustracja wynika przede wszystkim z niemożności normalnego wykonywania swoich obowiązków oraz z poczucia utraty czasu.  Często frustracja wynika z nadmiernych obowiązków spowodowanych pandemią. Dominuje mocne zmęczenie obecnym kryzysem. Boimy się zagrożeń związanych z pandemią - zarówno tych zdrowotnych, jak  i gospodarczych, ale mimo wszystko w  ufamy podejmowanym samodzielnie środkom ostrożności.  Negatywne emocje wynikają również z swoistego braku kontroli nad zaistniałą sytuacją. Z codziennych ograniczeń, które są nakładane na nas w odgórny sposób, nawet jeśli rozumiemy ich ważność.   </vt:lpstr>
      <vt:lpstr>Dziękuję za uwagę                             Opracowała: Agnieszka  Bojke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budować dobre relacje międzyludzkie?</dc:title>
  <dc:creator>Agnieszka</dc:creator>
  <cp:lastModifiedBy>Agnieszka</cp:lastModifiedBy>
  <cp:revision>25</cp:revision>
  <dcterms:created xsi:type="dcterms:W3CDTF">2020-06-05T21:32:20Z</dcterms:created>
  <dcterms:modified xsi:type="dcterms:W3CDTF">2020-06-06T10:11:05Z</dcterms:modified>
</cp:coreProperties>
</file>