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74" r:id="rId2"/>
    <p:sldId id="260" r:id="rId3"/>
    <p:sldId id="257" r:id="rId4"/>
    <p:sldId id="279" r:id="rId5"/>
    <p:sldId id="280" r:id="rId6"/>
    <p:sldId id="266" r:id="rId7"/>
    <p:sldId id="275" r:id="rId8"/>
    <p:sldId id="262" r:id="rId9"/>
    <p:sldId id="264" r:id="rId10"/>
    <p:sldId id="263" r:id="rId11"/>
    <p:sldId id="281" r:id="rId12"/>
    <p:sldId id="271" r:id="rId13"/>
    <p:sldId id="270" r:id="rId14"/>
    <p:sldId id="269" r:id="rId15"/>
    <p:sldId id="278" r:id="rId16"/>
    <p:sldId id="276" r:id="rId17"/>
    <p:sldId id="258" r:id="rId18"/>
    <p:sldId id="259" r:id="rId19"/>
    <p:sldId id="277" r:id="rId20"/>
    <p:sldId id="26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420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0523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27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92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772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527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9254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14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92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46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38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24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29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931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96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50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581C38-EA21-46B6-8F39-B6633F5FFA90}" type="datetimeFigureOut">
              <a:rPr lang="pl-PL" smtClean="0"/>
              <a:t>11.12.2020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C7F7743-7E0C-481B-85C6-985B505E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61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ront-music.p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13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4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4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4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24" name="Obraz 23" descr="Abstrakcyjne tło z deseniem sieci">
            <a:extLst>
              <a:ext uri="{FF2B5EF4-FFF2-40B4-BE49-F238E27FC236}">
                <a16:creationId xmlns:a16="http://schemas.microsoft.com/office/drawing/2014/main" id="{85E183E8-C217-4FB6-A594-80C227BB98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4" r="5014"/>
          <a:stretch/>
        </p:blipFill>
        <p:spPr>
          <a:xfrm>
            <a:off x="0" y="-5352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23" name="Tytuł 1">
            <a:extLst>
              <a:ext uri="{FF2B5EF4-FFF2-40B4-BE49-F238E27FC236}">
                <a16:creationId xmlns:a16="http://schemas.microsoft.com/office/drawing/2014/main" id="{D4FDA0ED-AA2D-4F8E-A304-0674F352C032}"/>
              </a:ext>
            </a:extLst>
          </p:cNvPr>
          <p:cNvSpPr txBox="1">
            <a:spLocks/>
          </p:cNvSpPr>
          <p:nvPr/>
        </p:nvSpPr>
        <p:spPr>
          <a:xfrm>
            <a:off x="2189597" y="3335979"/>
            <a:ext cx="9827491" cy="29056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90000"/>
              </a:lnSpc>
            </a:pPr>
            <a:r>
              <a:rPr lang="pl-PL" sz="5400" dirty="0"/>
              <a:t/>
            </a:r>
            <a:br>
              <a:rPr lang="pl-PL" sz="5400" dirty="0"/>
            </a:br>
            <a:r>
              <a:rPr lang="pl-PL" b="1" i="1" dirty="0"/>
              <a:t>ZESPÓŁ SZKÓŁ NR 21</a:t>
            </a:r>
            <a:br>
              <a:rPr lang="pl-PL" b="1" i="1" dirty="0"/>
            </a:br>
            <a:r>
              <a:rPr lang="pl-PL" b="1" i="1" dirty="0"/>
              <a:t>TECHNIKUM NR 27</a:t>
            </a:r>
            <a:br>
              <a:rPr lang="pl-PL" b="1" i="1" dirty="0"/>
            </a:br>
            <a:r>
              <a:rPr lang="pl-PL" b="1" i="1" dirty="0"/>
              <a:t>im. prof. Józefa Zawadzkiego </a:t>
            </a:r>
            <a:br>
              <a:rPr lang="pl-PL" b="1" i="1" dirty="0"/>
            </a:br>
            <a:r>
              <a:rPr lang="pl-PL" b="1" i="1" dirty="0"/>
              <a:t>W WARSZAWIE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4188D63-2876-48E0-A236-39931F381C8F}"/>
              </a:ext>
            </a:extLst>
          </p:cNvPr>
          <p:cNvSpPr/>
          <p:nvPr/>
        </p:nvSpPr>
        <p:spPr>
          <a:xfrm>
            <a:off x="3732212" y="1067825"/>
            <a:ext cx="84155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0000" endA="300" endPos="50000" dist="29997" dir="5400000" sy="-100000" algn="bl" rotWithShape="0"/>
                </a:effectLst>
              </a:rPr>
              <a:t>TECHNIK ANALITYK</a:t>
            </a:r>
          </a:p>
        </p:txBody>
      </p:sp>
      <p:pic>
        <p:nvPicPr>
          <p:cNvPr id="2" name="152-front-music.pl (1)">
            <a:hlinkClick r:id="" action="ppaction://media"/>
            <a:extLst>
              <a:ext uri="{FF2B5EF4-FFF2-40B4-BE49-F238E27FC236}">
                <a16:creationId xmlns:a16="http://schemas.microsoft.com/office/drawing/2014/main" id="{1EA367CC-E3FC-4314-BE25-64B2EB8BE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714" y="284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13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4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6E07EEE-2111-437F-85FB-B34D9688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99" y="359833"/>
            <a:ext cx="7345891" cy="1413933"/>
          </a:xfrm>
        </p:spPr>
        <p:txBody>
          <a:bodyPr>
            <a:normAutofit/>
          </a:bodyPr>
          <a:lstStyle/>
          <a:p>
            <a:r>
              <a:rPr lang="pl-PL" sz="4800" b="1" i="1"/>
              <a:t>Zajęcia dodatkowe</a:t>
            </a:r>
            <a:endParaRPr lang="pl-PL" sz="4800" b="1" i="1" dirty="0"/>
          </a:p>
        </p:txBody>
      </p:sp>
      <p:pic>
        <p:nvPicPr>
          <p:cNvPr id="5" name="Obraz 4" descr="Abstrakcyjne tło z deseniem sieci">
            <a:extLst>
              <a:ext uri="{FF2B5EF4-FFF2-40B4-BE49-F238E27FC236}">
                <a16:creationId xmlns:a16="http://schemas.microsoft.com/office/drawing/2014/main" id="{9C9F5E80-DCA5-4EA5-A394-9589D8A90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4" r="5014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9B309B-5374-48DC-AA0A-BF98047A8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409" y="2170005"/>
            <a:ext cx="7659156" cy="3742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W zależności od potrzeb uczniów oferujemy:</a:t>
            </a:r>
          </a:p>
          <a:p>
            <a:r>
              <a:rPr lang="pl-PL" sz="2800" dirty="0"/>
              <a:t> dodatkowe zajęcia z chemii;</a:t>
            </a:r>
          </a:p>
          <a:p>
            <a:r>
              <a:rPr lang="pl-PL" sz="2800" dirty="0"/>
              <a:t> koło chemiczne;</a:t>
            </a:r>
          </a:p>
          <a:p>
            <a:r>
              <a:rPr lang="pl-PL" sz="2800" dirty="0"/>
              <a:t>zajęcia przygotowujące do olimpiady chemicznej, konkursów, matury, egzaminów zawodowych;</a:t>
            </a:r>
          </a:p>
          <a:p>
            <a:r>
              <a:rPr lang="pl-PL" sz="2800" dirty="0"/>
              <a:t>zajęcia wyrównawcze.  </a:t>
            </a:r>
          </a:p>
        </p:txBody>
      </p:sp>
    </p:spTree>
    <p:extLst>
      <p:ext uri="{BB962C8B-B14F-4D97-AF65-F5344CB8AC3E}">
        <p14:creationId xmlns:p14="http://schemas.microsoft.com/office/powerpoint/2010/main" val="11911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64080D6-34DE-4277-97CC-2FB381284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C8E0E36-E75F-49C9-A7DA-F2452A3B5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0495"/>
          <a:stretch/>
        </p:blipFill>
        <p:spPr>
          <a:xfrm>
            <a:off x="-42594" y="0"/>
            <a:ext cx="1219198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6D998FF-B2FB-43EC-A14C-3658403C7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" y="0"/>
            <a:ext cx="8574622" cy="1143000"/>
          </a:xfrm>
        </p:spPr>
        <p:txBody>
          <a:bodyPr>
            <a:normAutofit/>
          </a:bodyPr>
          <a:lstStyle/>
          <a:p>
            <a:r>
              <a:rPr lang="pl-PL" b="1" i="1" dirty="0"/>
              <a:t>Innowacja pedagogiczna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33DE908-EFA1-4E4A-8A58-9FA9EE417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779" y="1143000"/>
            <a:ext cx="6987645" cy="1388534"/>
          </a:xfrm>
        </p:spPr>
        <p:txBody>
          <a:bodyPr>
            <a:normAutofit/>
          </a:bodyPr>
          <a:lstStyle/>
          <a:p>
            <a:r>
              <a:rPr lang="pl-PL" dirty="0"/>
              <a:t>W szkole wdrażany jest program innowacji pedagogicznej, dzięki któremu placówka wyposażona została</a:t>
            </a:r>
            <a:br>
              <a:rPr lang="pl-PL" dirty="0"/>
            </a:br>
            <a:r>
              <a:rPr lang="pl-PL" dirty="0"/>
              <a:t>w chromatograf HPLC. Uczniowie uczestniczą w zajęciach</a:t>
            </a:r>
            <a:br>
              <a:rPr lang="pl-PL" dirty="0"/>
            </a:br>
            <a:r>
              <a:rPr lang="pl-PL" dirty="0"/>
              <a:t>z wysokosprawnej chromatografii cieczowej.</a:t>
            </a:r>
          </a:p>
        </p:txBody>
      </p:sp>
    </p:spTree>
    <p:extLst>
      <p:ext uri="{BB962C8B-B14F-4D97-AF65-F5344CB8AC3E}">
        <p14:creationId xmlns:p14="http://schemas.microsoft.com/office/powerpoint/2010/main" val="1852434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64080D6-34DE-4277-97CC-2FB381284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26B64EB-AA6E-4391-846A-B2B117139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</a:blip>
          <a:srcRect l="16000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6EFDD4E-DF17-45B0-8974-CF178B3D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312" y="3735341"/>
            <a:ext cx="8574622" cy="26161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000" dirty="0" err="1"/>
              <a:t>Czym</a:t>
            </a:r>
            <a:r>
              <a:rPr lang="en-US" sz="6000" dirty="0"/>
              <a:t> </a:t>
            </a:r>
            <a:r>
              <a:rPr lang="en-US" sz="6000" dirty="0" err="1"/>
              <a:t>zajmujemy</a:t>
            </a:r>
            <a:r>
              <a:rPr lang="en-US" sz="6000" dirty="0"/>
              <a:t> </a:t>
            </a:r>
            <a:r>
              <a:rPr lang="en-US" sz="6000" dirty="0" err="1"/>
              <a:t>się</a:t>
            </a:r>
            <a:r>
              <a:rPr lang="pl-PL" sz="6000" dirty="0"/>
              <a:t/>
            </a:r>
            <a:br>
              <a:rPr lang="pl-PL" sz="6000" dirty="0"/>
            </a:br>
            <a:r>
              <a:rPr lang="pl-PL" sz="6000" dirty="0"/>
              <a:t>podczas spotkań</a:t>
            </a:r>
            <a:br>
              <a:rPr lang="pl-PL" sz="6000" dirty="0"/>
            </a:br>
            <a:r>
              <a:rPr lang="en-US" sz="6000" dirty="0"/>
              <a:t> Ko</a:t>
            </a:r>
            <a:r>
              <a:rPr lang="pl-PL" sz="6000" dirty="0" err="1"/>
              <a:t>ła</a:t>
            </a:r>
            <a:r>
              <a:rPr lang="en-US" sz="6000" dirty="0"/>
              <a:t> </a:t>
            </a:r>
            <a:r>
              <a:rPr lang="en-US" sz="6000" dirty="0" err="1"/>
              <a:t>Chemiczn</a:t>
            </a:r>
            <a:r>
              <a:rPr lang="pl-PL" sz="6000" dirty="0"/>
              <a:t>ego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7650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EFDD4E-DF17-45B0-8974-CF178B3D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4" y="2388613"/>
            <a:ext cx="4151376" cy="17525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b="1" dirty="0"/>
              <a:t>Czym</a:t>
            </a:r>
            <a:br>
              <a:rPr lang="pl-PL" b="1" dirty="0"/>
            </a:br>
            <a:r>
              <a:rPr lang="pl-PL" b="1" dirty="0"/>
              <a:t>zajmujemy się podczas spotkań</a:t>
            </a:r>
            <a:br>
              <a:rPr lang="pl-PL" b="1" dirty="0"/>
            </a:br>
            <a:r>
              <a:rPr lang="pl-PL" b="1" dirty="0"/>
              <a:t>Koła Chemicznego?</a:t>
            </a:r>
          </a:p>
        </p:txBody>
      </p:sp>
      <p:sp>
        <p:nvSpPr>
          <p:cNvPr id="26" name="Rounded Rectangle 6">
            <a:extLst>
              <a:ext uri="{FF2B5EF4-FFF2-40B4-BE49-F238E27FC236}">
                <a16:creationId xmlns:a16="http://schemas.microsoft.com/office/drawing/2014/main" id="{1FAB06A6-6842-49E6-97F0-0E9D039E88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7552" y="648931"/>
            <a:ext cx="6917478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734D33E-2639-4998-8F84-9867581AF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" r="-1" b="5876"/>
          <a:stretch/>
        </p:blipFill>
        <p:spPr>
          <a:xfrm>
            <a:off x="4938000" y="1006085"/>
            <a:ext cx="3056428" cy="2191490"/>
          </a:xfrm>
          <a:prstGeom prst="rect">
            <a:avLst/>
          </a:prstGeom>
        </p:spPr>
      </p:pic>
      <p:pic>
        <p:nvPicPr>
          <p:cNvPr id="19" name="Symbol zastępczy zawartości 18" descr="Obraz zawierający wewnątrz, stół, tort, siedzi&#10;&#10;Opis wygenerowany automatycznie">
            <a:extLst>
              <a:ext uri="{FF2B5EF4-FFF2-40B4-BE49-F238E27FC236}">
                <a16:creationId xmlns:a16="http://schemas.microsoft.com/office/drawing/2014/main" id="{74249555-C57F-47E2-8666-C30A73249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0" r="4" b="16726"/>
          <a:stretch/>
        </p:blipFill>
        <p:spPr>
          <a:xfrm>
            <a:off x="8158154" y="1006085"/>
            <a:ext cx="3056838" cy="21914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0DEE0E-A51D-45A9-9F34-7CC2F040E7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57" r="-1" b="8402"/>
          <a:stretch/>
        </p:blipFill>
        <p:spPr>
          <a:xfrm>
            <a:off x="4938000" y="3366983"/>
            <a:ext cx="3056428" cy="2191490"/>
          </a:xfrm>
          <a:prstGeom prst="rect">
            <a:avLst/>
          </a:prstGeom>
        </p:spPr>
      </p:pic>
      <p:pic>
        <p:nvPicPr>
          <p:cNvPr id="7" name="Symbol zastępczy zawartości 6" descr="Obraz zawierający wewnątrz, stół, siedzi, małe&#10;&#10;Opis wygenerowany automatycznie">
            <a:extLst>
              <a:ext uri="{FF2B5EF4-FFF2-40B4-BE49-F238E27FC236}">
                <a16:creationId xmlns:a16="http://schemas.microsoft.com/office/drawing/2014/main" id="{FFA4D154-CA8E-4958-B736-E79A652686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" b="3"/>
          <a:stretch/>
        </p:blipFill>
        <p:spPr>
          <a:xfrm>
            <a:off x="8158154" y="3366983"/>
            <a:ext cx="3056838" cy="21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9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B7D1113-2730-4769-B903-98B3F93A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29" y="1"/>
            <a:ext cx="12225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20A63270-0AB5-4AC3-A250-961923D54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4522300-6896-4BF4-AAA1-7D5F41BB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439" y="-19044"/>
            <a:ext cx="8574622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i="1" dirty="0" err="1"/>
              <a:t>Sukcesy</a:t>
            </a:r>
            <a:endParaRPr lang="en-US" sz="60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83CC653-FE47-46A1-8639-0B7CD97E3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6755" y="3329515"/>
            <a:ext cx="6987645" cy="23678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 err="1"/>
              <a:t>Uczeń</a:t>
            </a:r>
            <a:r>
              <a:rPr lang="en-US" sz="2800" b="1" dirty="0"/>
              <a:t> </a:t>
            </a:r>
            <a:r>
              <a:rPr lang="en-US" sz="2800" b="1" dirty="0" err="1"/>
              <a:t>naszej</a:t>
            </a:r>
            <a:r>
              <a:rPr lang="en-US" sz="2800" b="1" dirty="0"/>
              <a:t> </a:t>
            </a:r>
            <a:r>
              <a:rPr lang="en-US" sz="2800" b="1" dirty="0" err="1"/>
              <a:t>szkoły</a:t>
            </a:r>
            <a:r>
              <a:rPr lang="en-US" sz="2800" b="1" dirty="0"/>
              <a:t> LAUREATEM</a:t>
            </a:r>
          </a:p>
          <a:p>
            <a:r>
              <a:rPr lang="en-US" sz="2800" b="1" dirty="0" err="1"/>
              <a:t>Ogólnopolskiego</a:t>
            </a:r>
            <a:r>
              <a:rPr lang="en-US" sz="2800" b="1" dirty="0"/>
              <a:t> </a:t>
            </a:r>
            <a:r>
              <a:rPr lang="en-US" sz="2800" b="1" dirty="0" err="1"/>
              <a:t>Podkarpackiego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err="1"/>
              <a:t>Konkursu</a:t>
            </a:r>
            <a:r>
              <a:rPr lang="en-US" sz="2800" b="1" dirty="0"/>
              <a:t> </a:t>
            </a:r>
            <a:r>
              <a:rPr lang="en-US" sz="2800" b="1" dirty="0" err="1"/>
              <a:t>Chemicznego</a:t>
            </a:r>
            <a:endParaRPr lang="en-US" sz="28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3EF779-83DD-4EB0-9F4C-7304381A2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72C8C0C-10E0-4305-95B6-F0A11F0AD0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rgbClr val="30ACEC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ED6F480D-2F2A-4E97-B196-39B35C4BF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65ACA5CB-4926-4AA1-8B0D-0A8C294D3A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1FC1EC6E-AED1-4539-B157-0522649916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rgbClr val="30ACEC">
                <a:lumMod val="50000"/>
              </a:srgbClr>
            </a:solidFill>
            <a:ln>
              <a:noFill/>
            </a:ln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5C22045-92BD-4CA1-A655-5ADD00283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ACEC">
                <a:lumMod val="75000"/>
              </a:srgbClr>
            </a:solidFill>
            <a:ln>
              <a:noFill/>
            </a:ln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F130A56D-449A-4985-94CD-B749D51FF8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242343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BA6FA1E1-07E5-4605-A5A7-102F3D83CF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3613" r="1" b="1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5FEC6289-A9D9-4EAF-A86A-392D4950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7" y="33338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i="1" dirty="0" err="1"/>
              <a:t>Popularyzacja</a:t>
            </a:r>
            <a:r>
              <a:rPr lang="en-US" sz="4000" b="1" i="1" dirty="0"/>
              <a:t> </a:t>
            </a:r>
            <a:r>
              <a:rPr lang="en-US" sz="4000" b="1" i="1" dirty="0" err="1"/>
              <a:t>zawodu</a:t>
            </a:r>
            <a:r>
              <a:rPr lang="en-US" sz="4000" b="1" i="1" dirty="0"/>
              <a:t> TECHNIK ANALITYK</a:t>
            </a:r>
            <a:endParaRPr lang="en-US" sz="40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88CA34-A0BA-4714-A7A1-391282D25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96" y="1816894"/>
            <a:ext cx="6581773" cy="5010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</a:pPr>
            <a:endParaRPr lang="pl-PL" sz="2400" b="1" dirty="0"/>
          </a:p>
          <a:p>
            <a:pPr marL="0" indent="0">
              <a:lnSpc>
                <a:spcPct val="90000"/>
              </a:lnSpc>
            </a:pPr>
            <a:r>
              <a:rPr lang="en-US" sz="2400" b="1" dirty="0" err="1"/>
              <a:t>Dla</a:t>
            </a:r>
            <a:r>
              <a:rPr lang="en-US" sz="2400" b="1" dirty="0"/>
              <a:t> „</a:t>
            </a:r>
            <a:r>
              <a:rPr lang="en-US" sz="2400" b="1" dirty="0" err="1"/>
              <a:t>głodnych</a:t>
            </a:r>
            <a:r>
              <a:rPr lang="en-US" sz="2400" b="1" dirty="0"/>
              <a:t>” </a:t>
            </a:r>
            <a:r>
              <a:rPr lang="en-US" sz="2400" b="1" dirty="0" err="1"/>
              <a:t>chemicznej</a:t>
            </a:r>
            <a:r>
              <a:rPr lang="en-US" sz="2400" b="1" dirty="0"/>
              <a:t> </a:t>
            </a:r>
            <a:r>
              <a:rPr lang="en-US" sz="2400" b="1" dirty="0" err="1"/>
              <a:t>wiedzy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en-US" sz="2400" b="1" dirty="0" err="1"/>
              <a:t>uczniów</a:t>
            </a:r>
            <a:r>
              <a:rPr lang="pl-PL" sz="2400" b="1" dirty="0"/>
              <a:t> </a:t>
            </a:r>
            <a:r>
              <a:rPr lang="en-US" sz="2400" b="1" dirty="0" err="1"/>
              <a:t>szkół</a:t>
            </a:r>
            <a:r>
              <a:rPr lang="en-US" sz="2400" b="1" dirty="0"/>
              <a:t> </a:t>
            </a:r>
            <a:r>
              <a:rPr lang="en-US" sz="2400" b="1" dirty="0" err="1"/>
              <a:t>podstawowych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en-US" sz="2400" b="1" dirty="0" err="1"/>
              <a:t>organizujemy</a:t>
            </a:r>
            <a:r>
              <a:rPr lang="pl-PL" sz="2400" b="1" dirty="0"/>
              <a:t> w formie online</a:t>
            </a:r>
            <a:r>
              <a:rPr lang="en-US" sz="2400" b="1" dirty="0"/>
              <a:t>:</a:t>
            </a:r>
            <a:endParaRPr lang="en-US" sz="3400" b="1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3400" dirty="0"/>
              <a:t> </a:t>
            </a:r>
            <a:r>
              <a:rPr lang="en-US" sz="2200" dirty="0" err="1"/>
              <a:t>Konkurs</a:t>
            </a:r>
            <a:r>
              <a:rPr lang="en-US" sz="2200" dirty="0"/>
              <a:t> </a:t>
            </a:r>
            <a:r>
              <a:rPr lang="en-US" sz="2200" dirty="0" err="1"/>
              <a:t>Chemii</a:t>
            </a:r>
            <a:r>
              <a:rPr lang="en-US" sz="2200" dirty="0"/>
              <a:t> </a:t>
            </a:r>
            <a:r>
              <a:rPr lang="en-US" sz="2200" dirty="0" err="1"/>
              <a:t>Doświadczalnej</a:t>
            </a:r>
            <a:r>
              <a:rPr lang="en-US" sz="2200" dirty="0"/>
              <a:t>;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l-PL" sz="2200" dirty="0"/>
              <a:t>Konkurs „Chemiczne Przysmaki</a:t>
            </a:r>
            <a:br>
              <a:rPr lang="pl-PL" sz="2200" dirty="0"/>
            </a:br>
            <a:r>
              <a:rPr lang="pl-PL" sz="2200" dirty="0"/>
              <a:t>oraz Nietypowy Układ Okresowy”</a:t>
            </a:r>
            <a:r>
              <a:rPr lang="en-US" sz="2200" dirty="0"/>
              <a:t>;</a:t>
            </a:r>
            <a:endParaRPr lang="pl-PL" sz="2200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l-PL" sz="2200" dirty="0"/>
              <a:t>Konkurs „ Chemia w życiu codziennym”</a:t>
            </a:r>
            <a:br>
              <a:rPr lang="pl-PL" sz="2200" dirty="0"/>
            </a:br>
            <a:r>
              <a:rPr lang="pl-PL" sz="2200" dirty="0"/>
              <a:t> lub</a:t>
            </a:r>
            <a:br>
              <a:rPr lang="pl-PL" sz="2200" dirty="0"/>
            </a:br>
            <a:r>
              <a:rPr lang="pl-PL" sz="2200" dirty="0"/>
              <a:t>„Co by było, gdyby nie było chemii”.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200" dirty="0" err="1"/>
              <a:t>Lekcje</a:t>
            </a:r>
            <a:r>
              <a:rPr lang="en-US" sz="2200" dirty="0"/>
              <a:t> </a:t>
            </a:r>
            <a:r>
              <a:rPr lang="en-US" sz="2200" dirty="0" err="1"/>
              <a:t>Ciekawej</a:t>
            </a:r>
            <a:r>
              <a:rPr lang="en-US" sz="2200" dirty="0"/>
              <a:t> </a:t>
            </a:r>
            <a:r>
              <a:rPr lang="en-US" sz="2200" dirty="0" err="1"/>
              <a:t>Chemii</a:t>
            </a:r>
            <a:r>
              <a:rPr lang="pl-PL" sz="2200" dirty="0"/>
              <a:t>.</a:t>
            </a:r>
            <a:endParaRPr lang="en-US" sz="2200" dirty="0"/>
          </a:p>
          <a:p>
            <a:pPr algn="l">
              <a:lnSpc>
                <a:spcPct val="90000"/>
              </a:lnSpc>
              <a:buFont typeface="Arial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4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12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2DA1367-EBD3-44C6-A2CD-47554149C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685800"/>
            <a:ext cx="7345891" cy="1413933"/>
          </a:xfrm>
        </p:spPr>
        <p:txBody>
          <a:bodyPr>
            <a:normAutofit/>
          </a:bodyPr>
          <a:lstStyle/>
          <a:p>
            <a:r>
              <a:rPr lang="pl-PL" sz="4800" b="1" i="1" dirty="0"/>
              <a:t>Dlaczego CHEMIK?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4B3F35C-3979-4BAD-A999-C72692EED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80" r="43363" b="-1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3F3036-B0BF-4988-B862-669F3A802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725" y="2325133"/>
            <a:ext cx="7859182" cy="3742267"/>
          </a:xfrm>
        </p:spPr>
        <p:txBody>
          <a:bodyPr>
            <a:normAutofit lnSpcReduction="10000"/>
          </a:bodyPr>
          <a:lstStyle/>
          <a:p>
            <a:pPr algn="ctr" eaLnBrk="1" hangingPunct="1"/>
            <a:r>
              <a:rPr lang="pl-PL" altLang="pl-PL" sz="2800" dirty="0"/>
              <a:t>Chemia jest wszechobecna w naszym otoczeniu.</a:t>
            </a:r>
          </a:p>
          <a:p>
            <a:pPr algn="ctr" eaLnBrk="1" hangingPunct="1"/>
            <a:r>
              <a:rPr lang="pl-PL" altLang="pl-PL" sz="2800" dirty="0"/>
              <a:t>To chemicy decydują o tym co jemy, pijemy,</a:t>
            </a:r>
            <a:br>
              <a:rPr lang="pl-PL" altLang="pl-PL" sz="2800" dirty="0"/>
            </a:br>
            <a:r>
              <a:rPr lang="pl-PL" altLang="pl-PL" sz="2800" dirty="0"/>
              <a:t>w co się ubieramy, czym jeździmy</a:t>
            </a:r>
            <a:br>
              <a:rPr lang="pl-PL" altLang="pl-PL" sz="2800" dirty="0"/>
            </a:br>
            <a:r>
              <a:rPr lang="pl-PL" altLang="pl-PL" sz="2800" dirty="0"/>
              <a:t>i na czym śpimy.</a:t>
            </a:r>
          </a:p>
          <a:p>
            <a:pPr algn="ctr" eaLnBrk="1" hangingPunct="1"/>
            <a:r>
              <a:rPr lang="pl-PL" altLang="pl-PL" sz="2800" dirty="0"/>
              <a:t>Jeżeli myślisz, że czytasz ten tekst dzięki elektronikom to niestety jesteś w błędzie</a:t>
            </a:r>
            <a:br>
              <a:rPr lang="pl-PL" altLang="pl-PL" sz="2800" dirty="0"/>
            </a:br>
            <a:r>
              <a:rPr lang="pl-PL" altLang="pl-PL" sz="2800" dirty="0"/>
              <a:t>– to chemicy wynaleźli ciekłe kryształy </a:t>
            </a:r>
            <a:br>
              <a:rPr lang="pl-PL" altLang="pl-PL" sz="2800" dirty="0"/>
            </a:br>
            <a:r>
              <a:rPr lang="pl-PL" altLang="pl-PL" sz="2800" dirty="0"/>
              <a:t>i półprzewodniki.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97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14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5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0371173-3AE7-459A-84D4-E2E9EBEA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685800"/>
            <a:ext cx="7345891" cy="1413933"/>
          </a:xfrm>
        </p:spPr>
        <p:txBody>
          <a:bodyPr>
            <a:noAutofit/>
          </a:bodyPr>
          <a:lstStyle/>
          <a:p>
            <a:r>
              <a:rPr lang="pl-PL" altLang="pl-PL" sz="4800" b="1" i="1" dirty="0"/>
              <a:t>Dołącz do grona tych, którzy potrafią:</a:t>
            </a:r>
            <a:endParaRPr lang="pl-PL" sz="4800" b="1" i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D6FAE94-B649-4DB2-BC54-F0F907C1D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0" r="31590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A6E85-76F1-48BE-8312-607E68B16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191" y="2607733"/>
            <a:ext cx="7659156" cy="3742267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sz="2800" dirty="0"/>
              <a:t>odróżnić E233 od E322;</a:t>
            </a:r>
          </a:p>
          <a:p>
            <a:pPr eaLnBrk="1" hangingPunct="1"/>
            <a:r>
              <a:rPr lang="pl-PL" altLang="pl-PL" sz="2800" dirty="0"/>
              <a:t>sprawdzić ile wody jest w benzynie;</a:t>
            </a:r>
          </a:p>
          <a:p>
            <a:pPr eaLnBrk="1" hangingPunct="1"/>
            <a:r>
              <a:rPr lang="pl-PL" altLang="pl-PL" sz="2800" dirty="0"/>
              <a:t>ocenić jakość wody;</a:t>
            </a:r>
          </a:p>
          <a:p>
            <a:pPr eaLnBrk="1" hangingPunct="1"/>
            <a:r>
              <a:rPr lang="pl-PL" altLang="pl-PL" sz="2800" dirty="0"/>
              <a:t>sprawdzić czy krem jest dla urody;</a:t>
            </a:r>
          </a:p>
          <a:p>
            <a:pPr eaLnBrk="1" hangingPunct="1"/>
            <a:r>
              <a:rPr lang="pl-PL" altLang="pl-PL" sz="2800" dirty="0"/>
              <a:t>wyodrębnić zapach z kwiatów.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217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E9D059B6-ADD8-488A-B346-63289E90D1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F69B42B4-BC82-4495-A6F9-A28167B56A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83CC168C-2AD4-4FFB-9F25-420ED6514C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6C9F369A-6158-4AE8-BA04-138A9DFFAE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FC7B1DF4-AD98-42A8-820F-667A3DCC40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61C58B74-3656-4FD5-AC47-EE3A59EBB8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B349A01-D803-4A18-B608-47BFCED43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44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9EEF5EE-84A6-42AD-BEEF-54815B68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190" y="924232"/>
            <a:ext cx="8174971" cy="3528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kumimoji="0" lang="en-US" sz="6200" b="1" i="1" u="none" strike="noStrike" spc="0" normalizeH="0" baseline="0" noProof="0" dirty="0" err="1">
                <a:uLnTx/>
                <a:uFillTx/>
              </a:rPr>
              <a:t>Zawód</a:t>
            </a:r>
            <a:r>
              <a:rPr kumimoji="0" lang="en-US" sz="6200" b="1" i="1" u="none" strike="noStrike" spc="0" normalizeH="0" baseline="0" noProof="0" dirty="0">
                <a:uLnTx/>
                <a:uFillTx/>
              </a:rPr>
              <a:t> </a:t>
            </a:r>
            <a:r>
              <a:rPr kumimoji="0" lang="en-US" sz="6200" b="1" i="1" u="none" strike="noStrike" spc="0" normalizeH="0" baseline="0" noProof="0" dirty="0" err="1">
                <a:uLnTx/>
                <a:uFillTx/>
              </a:rPr>
              <a:t>przyszłości</a:t>
            </a:r>
            <a:r>
              <a:rPr kumimoji="0" lang="en-US" sz="6200" b="1" i="1" u="none" strike="noStrike" spc="0" normalizeH="0" baseline="0" noProof="0" dirty="0">
                <a:uLnTx/>
                <a:uFillTx/>
              </a:rPr>
              <a:t/>
            </a:r>
            <a:br>
              <a:rPr kumimoji="0" lang="en-US" sz="6200" b="1" i="1" u="none" strike="noStrike" spc="0" normalizeH="0" baseline="0" noProof="0" dirty="0">
                <a:uLnTx/>
                <a:uFillTx/>
              </a:rPr>
            </a:br>
            <a:r>
              <a:rPr kumimoji="0" lang="en-US" sz="6200" b="1" i="1" u="none" strike="noStrike" spc="0" normalizeH="0" baseline="0" noProof="0" dirty="0">
                <a:uLnTx/>
                <a:uFillTx/>
              </a:rPr>
              <a:t/>
            </a:r>
            <a:br>
              <a:rPr kumimoji="0" lang="en-US" sz="6200" b="1" i="1" u="none" strike="noStrike" spc="0" normalizeH="0" baseline="0" noProof="0" dirty="0">
                <a:uLnTx/>
                <a:uFillTx/>
              </a:rPr>
            </a:br>
            <a:r>
              <a:rPr kumimoji="0" lang="en-US" sz="6200" b="1" i="1" u="none" strike="noStrike" spc="0" normalizeH="0" baseline="0" noProof="0" dirty="0">
                <a:uLnTx/>
                <a:uFillTx/>
              </a:rPr>
              <a:t> TECHNIK ANALITYK</a:t>
            </a:r>
            <a:endParaRPr lang="en-US" sz="620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CCCD926-0B56-4965-98C2-A811AF30F510}"/>
              </a:ext>
            </a:extLst>
          </p:cNvPr>
          <p:cNvSpPr txBox="1"/>
          <p:nvPr/>
        </p:nvSpPr>
        <p:spPr>
          <a:xfrm>
            <a:off x="541338" y="5239866"/>
            <a:ext cx="7062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dirty="0"/>
              <a:t>www.technikum27.edu.pl</a:t>
            </a:r>
          </a:p>
        </p:txBody>
      </p:sp>
    </p:spTree>
    <p:extLst>
      <p:ext uri="{BB962C8B-B14F-4D97-AF65-F5344CB8AC3E}">
        <p14:creationId xmlns:p14="http://schemas.microsoft.com/office/powerpoint/2010/main" val="2855047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70A6008-F815-4F30-A832-15E8E5CE6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28" r="25903" b="2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8981DD8-0095-40EC-8332-0E2EC996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1162879"/>
            <a:ext cx="5260680" cy="17525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sz="4400" b="1" i="1" dirty="0"/>
              <a:t>Nabór do klas</a:t>
            </a:r>
            <a:br>
              <a:rPr lang="pl-PL" sz="4400" b="1" i="1" dirty="0"/>
            </a:br>
            <a:r>
              <a:rPr lang="pl-PL" sz="4400" b="1" i="1" dirty="0"/>
              <a:t>w zawodzie</a:t>
            </a:r>
            <a:br>
              <a:rPr lang="pl-PL" sz="4400" b="1" i="1" dirty="0"/>
            </a:br>
            <a:r>
              <a:rPr lang="pl-PL" sz="4400" b="1" i="1" dirty="0"/>
              <a:t>TECHNIK ANALITYK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C66C0E-A258-4B6A-B547-F4E28C900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29" y="3124199"/>
            <a:ext cx="5260680" cy="3124201"/>
          </a:xfrm>
        </p:spPr>
        <p:txBody>
          <a:bodyPr>
            <a:noAutofit/>
          </a:bodyPr>
          <a:lstStyle/>
          <a:p>
            <a:pPr algn="ctr">
              <a:spcAft>
                <a:spcPts val="1200"/>
              </a:spcAft>
            </a:pPr>
            <a:r>
              <a:rPr lang="pl-PL" b="1" dirty="0">
                <a:effectLst/>
              </a:rPr>
              <a:t>1TA i 1TB</a:t>
            </a:r>
            <a:r>
              <a:rPr lang="pl-PL" dirty="0">
                <a:effectLst/>
              </a:rPr>
              <a:t> </a:t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rozszerzony przedmiot: chemia</a:t>
            </a:r>
            <a:br>
              <a:rPr lang="pl-PL" dirty="0">
                <a:effectLst/>
              </a:rPr>
            </a:br>
            <a:endParaRPr lang="pl-PL" dirty="0">
              <a:effectLst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pl-PL" b="1" dirty="0">
                <a:effectLst/>
              </a:rPr>
              <a:t>Specjalizacja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Analityka farmaceutyczno-kosmetyczna</a:t>
            </a:r>
            <a:br>
              <a:rPr lang="pl-PL" dirty="0">
                <a:effectLst/>
              </a:rPr>
            </a:b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282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0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42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44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5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4" name="Obraz 3" descr="Abstrakcyjne tło z deseniem sieci">
            <a:extLst>
              <a:ext uri="{FF2B5EF4-FFF2-40B4-BE49-F238E27FC236}">
                <a16:creationId xmlns:a16="http://schemas.microsoft.com/office/drawing/2014/main" id="{C87FAEFD-D3AE-4850-8E7A-BE60B74A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4" r="5014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70585B2-133F-4436-84A0-A6598569A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67" y="1"/>
            <a:ext cx="7659156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b="1" i="1" dirty="0"/>
              <a:t>Dziękujemy za uwagę!</a:t>
            </a:r>
          </a:p>
          <a:p>
            <a:pPr marL="0" indent="0" algn="ctr">
              <a:buNone/>
            </a:pPr>
            <a:r>
              <a:rPr lang="pl-PL" sz="6000" b="1" i="1" dirty="0"/>
              <a:t>Zapraszamy do szkoły </a:t>
            </a:r>
            <a:br>
              <a:rPr lang="pl-PL" sz="6000" b="1" i="1" dirty="0"/>
            </a:br>
            <a:r>
              <a:rPr lang="pl-PL" sz="6000" b="1" i="1" dirty="0"/>
              <a:t>na Saskiej!</a:t>
            </a:r>
          </a:p>
          <a:p>
            <a:pPr marL="0" indent="0">
              <a:buNone/>
            </a:pPr>
            <a:endParaRPr lang="pl-PL" b="1" i="1" dirty="0"/>
          </a:p>
          <a:p>
            <a:pPr marL="0" indent="0">
              <a:buNone/>
            </a:pPr>
            <a:endParaRPr lang="pl-PL" b="1" i="1" dirty="0"/>
          </a:p>
          <a:p>
            <a:pPr marL="0" indent="0">
              <a:buNone/>
            </a:pPr>
            <a:r>
              <a:rPr lang="pl-PL" b="1" i="1" dirty="0"/>
              <a:t>Muzyka: bank muzyki Front Music </a:t>
            </a:r>
            <a:r>
              <a:rPr lang="pl-PL" b="1" i="1" dirty="0">
                <a:hlinkClick r:id="rId4"/>
              </a:rPr>
              <a:t>www.front-music.pl</a:t>
            </a:r>
            <a:endParaRPr lang="pl-PL" b="1" i="1" dirty="0"/>
          </a:p>
          <a:p>
            <a:pPr marL="0" indent="0">
              <a:buNone/>
            </a:pPr>
            <a:r>
              <a:rPr lang="pl-PL" b="1" i="1" dirty="0"/>
              <a:t>Fotografie: galeria ZS21 </a:t>
            </a:r>
          </a:p>
        </p:txBody>
      </p:sp>
    </p:spTree>
    <p:extLst>
      <p:ext uri="{BB962C8B-B14F-4D97-AF65-F5344CB8AC3E}">
        <p14:creationId xmlns:p14="http://schemas.microsoft.com/office/powerpoint/2010/main" val="37987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12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F9CCB507-1EA0-4530-BB82-FC44D9B3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685800"/>
            <a:ext cx="7345891" cy="1413933"/>
          </a:xfrm>
        </p:spPr>
        <p:txBody>
          <a:bodyPr>
            <a:normAutofit/>
          </a:bodyPr>
          <a:lstStyle/>
          <a:p>
            <a:r>
              <a:rPr lang="pl-PL" altLang="pl-PL" b="1" i="1" dirty="0"/>
              <a:t>Wybór szkoły nie powinien być przypadkowy!</a:t>
            </a:r>
            <a:endParaRPr lang="pl-PL" b="1" i="1" dirty="0"/>
          </a:p>
        </p:txBody>
      </p:sp>
      <p:pic>
        <p:nvPicPr>
          <p:cNvPr id="4" name="Obraz 3" descr="Abstrakcyjne tło z deseniem sieci">
            <a:extLst>
              <a:ext uri="{FF2B5EF4-FFF2-40B4-BE49-F238E27FC236}">
                <a16:creationId xmlns:a16="http://schemas.microsoft.com/office/drawing/2014/main" id="{6F28660F-156C-41D3-9EB2-48707EF51E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4" r="5014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A5CDE7-C09B-4162-A8C1-43ED53172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725" y="2394161"/>
            <a:ext cx="7659156" cy="3742267"/>
          </a:xfrm>
        </p:spPr>
        <p:txBody>
          <a:bodyPr>
            <a:normAutofit/>
          </a:bodyPr>
          <a:lstStyle/>
          <a:p>
            <a:r>
              <a:rPr lang="pl-PL" altLang="pl-PL" dirty="0"/>
              <a:t>Technikum pozwala na zdobycie umiejętności nieosiągalnych dla uczniów liceum.</a:t>
            </a:r>
          </a:p>
          <a:p>
            <a:r>
              <a:rPr lang="pl-PL" altLang="pl-PL" dirty="0"/>
              <a:t>Zdobyte w technikum umiejętności umożliwiają natychmiastowe podjęcie pracy w wielu zakładach.</a:t>
            </a:r>
          </a:p>
          <a:p>
            <a:r>
              <a:rPr lang="pl-PL" altLang="pl-PL" dirty="0"/>
              <a:t>Ukończenie naszego technikum ułatwi dalszą naukę</a:t>
            </a:r>
            <a:br>
              <a:rPr lang="pl-PL" altLang="pl-PL" dirty="0"/>
            </a:br>
            <a:r>
              <a:rPr lang="pl-PL" altLang="pl-PL" dirty="0"/>
              <a:t>na studiach o profilu chemicznym.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56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62B35A-F87E-44FD-850B-4215E5158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0" r="39493" b="-1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36543F6-20EA-4BDB-AFF3-83C7E176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685800"/>
            <a:ext cx="5260680" cy="1752599"/>
          </a:xfrm>
        </p:spPr>
        <p:txBody>
          <a:bodyPr>
            <a:normAutofit/>
          </a:bodyPr>
          <a:lstStyle/>
          <a:p>
            <a:pPr algn="l"/>
            <a:r>
              <a:rPr lang="pl-PL" b="1" i="1" dirty="0">
                <a:latin typeface="Corbel" panose="020B0503020204020204"/>
              </a:rPr>
              <a:t>Zatrudnienie</a:t>
            </a:r>
            <a:br>
              <a:rPr lang="pl-PL" b="1" i="1" dirty="0">
                <a:latin typeface="Corbel" panose="020B0503020204020204"/>
              </a:rPr>
            </a:br>
            <a:r>
              <a:rPr lang="pl-PL" b="1" i="1" dirty="0">
                <a:latin typeface="Corbel" panose="020B0503020204020204"/>
              </a:rPr>
              <a:t>w laboratoriach: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FB2504-F77E-4C4E-BB2E-F92CDECC6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66999"/>
            <a:ext cx="5260680" cy="31242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700" b="1" dirty="0"/>
              <a:t>naukowo - badawczych </a:t>
            </a:r>
            <a:r>
              <a:rPr lang="pl-PL" sz="1700" dirty="0"/>
              <a:t>(analiza chemiczna);</a:t>
            </a:r>
          </a:p>
          <a:p>
            <a:pPr>
              <a:lnSpc>
                <a:spcPct val="90000"/>
              </a:lnSpc>
            </a:pPr>
            <a:r>
              <a:rPr lang="pl-PL" sz="1700" b="1" dirty="0"/>
              <a:t>przemysłowych</a:t>
            </a:r>
            <a:r>
              <a:rPr lang="pl-PL" sz="1700" dirty="0"/>
              <a:t> (geologia, archeologia, ochrona środowiska, przemysł petrochemiczny);</a:t>
            </a:r>
          </a:p>
          <a:p>
            <a:pPr>
              <a:lnSpc>
                <a:spcPct val="90000"/>
              </a:lnSpc>
            </a:pPr>
            <a:r>
              <a:rPr lang="pl-PL" sz="1700" b="1" dirty="0"/>
              <a:t>pracujących na rzecz rolnictwa </a:t>
            </a:r>
            <a:r>
              <a:rPr lang="pl-PL" sz="1700" dirty="0"/>
              <a:t>(ocena jakości gleb, stopnia skażenia produktów rolnych);</a:t>
            </a:r>
          </a:p>
          <a:p>
            <a:pPr>
              <a:lnSpc>
                <a:spcPct val="90000"/>
              </a:lnSpc>
            </a:pPr>
            <a:r>
              <a:rPr lang="pl-PL" sz="1700" b="1" dirty="0"/>
              <a:t>środowiskowych</a:t>
            </a:r>
            <a:r>
              <a:rPr lang="pl-PL" sz="1700" dirty="0"/>
              <a:t> (analizy wód, gleb, atmosfery, stały monitoring zanieczyszczeń ekosfery);</a:t>
            </a:r>
          </a:p>
          <a:p>
            <a:pPr>
              <a:lnSpc>
                <a:spcPct val="90000"/>
              </a:lnSpc>
            </a:pPr>
            <a:r>
              <a:rPr lang="pl-PL" sz="1700" b="1" dirty="0"/>
              <a:t>pracujących dla potrzeb przemysłu spożywczego </a:t>
            </a:r>
            <a:r>
              <a:rPr lang="pl-PL" sz="1700" dirty="0"/>
              <a:t>(badanie jakości produktów spożywczych);</a:t>
            </a:r>
          </a:p>
          <a:p>
            <a:pPr>
              <a:lnSpc>
                <a:spcPct val="90000"/>
              </a:lnSpc>
            </a:pPr>
            <a:r>
              <a:rPr lang="pl-PL" sz="1700" b="1" dirty="0"/>
              <a:t>klinicznych</a:t>
            </a:r>
            <a:r>
              <a:rPr lang="pl-PL" sz="1700" dirty="0"/>
              <a:t> (analizy ambulatoryjne, diagnostyczne).</a:t>
            </a:r>
          </a:p>
        </p:txBody>
      </p:sp>
    </p:spTree>
    <p:extLst>
      <p:ext uri="{BB962C8B-B14F-4D97-AF65-F5344CB8AC3E}">
        <p14:creationId xmlns:p14="http://schemas.microsoft.com/office/powerpoint/2010/main" val="4573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6F9E496-8FD8-4613-8312-D8BE7FD59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44" r="23993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E1550D9-6B6F-4DB4-A754-2FD133A53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093" y="304798"/>
            <a:ext cx="5260680" cy="175259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kumimoji="0" lang="pl-PL" b="1" u="none" strike="noStrike" kern="1200" cap="none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Proponowane miejsca zatrudnienia absolwentów: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5C9F62-06F4-47C3-8E11-001027F44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92" y="2438400"/>
            <a:ext cx="5260680" cy="411480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pl-PL" sz="1600" b="1" dirty="0"/>
              <a:t>laboratoria analityczne, szpitalne laboratoria,</a:t>
            </a:r>
            <a:br>
              <a:rPr lang="pl-PL" sz="1600" b="1" dirty="0"/>
            </a:br>
            <a:r>
              <a:rPr lang="pl-PL" sz="1600" b="1" dirty="0"/>
              <a:t>centra diagnostyki - zakłady patomorfologii,</a:t>
            </a:r>
            <a:br>
              <a:rPr lang="pl-PL" sz="1600" b="1" dirty="0"/>
            </a:br>
            <a:r>
              <a:rPr lang="pl-PL" sz="1600" b="1" dirty="0"/>
              <a:t>stacje </a:t>
            </a:r>
            <a:r>
              <a:rPr lang="pl-PL" sz="1600" b="1" dirty="0" err="1"/>
              <a:t>sanitarno</a:t>
            </a:r>
            <a:r>
              <a:rPr lang="pl-PL" sz="1600" b="1" dirty="0"/>
              <a:t> – epidemiologiczne,</a:t>
            </a:r>
            <a:br>
              <a:rPr lang="pl-PL" sz="1600" b="1" dirty="0"/>
            </a:br>
            <a:r>
              <a:rPr lang="pl-PL" sz="1600" b="1" dirty="0"/>
              <a:t>stacje krwiodawstwa;</a:t>
            </a:r>
          </a:p>
          <a:p>
            <a:pPr>
              <a:lnSpc>
                <a:spcPct val="90000"/>
              </a:lnSpc>
            </a:pPr>
            <a:r>
              <a:rPr lang="pl-PL" sz="1600" b="1" dirty="0"/>
              <a:t>0czyszczalnie ścieków;</a:t>
            </a:r>
          </a:p>
          <a:p>
            <a:pPr>
              <a:lnSpc>
                <a:spcPct val="90000"/>
              </a:lnSpc>
            </a:pPr>
            <a:r>
              <a:rPr lang="pl-PL" sz="1600" b="1" dirty="0"/>
              <a:t>rafinerie;</a:t>
            </a:r>
          </a:p>
          <a:p>
            <a:pPr>
              <a:lnSpc>
                <a:spcPct val="90000"/>
              </a:lnSpc>
            </a:pPr>
            <a:r>
              <a:rPr lang="pl-PL" sz="1600" b="1" dirty="0"/>
              <a:t>inspektoraty ochrony środowiska;</a:t>
            </a:r>
          </a:p>
          <a:p>
            <a:pPr>
              <a:lnSpc>
                <a:spcPct val="90000"/>
              </a:lnSpc>
            </a:pPr>
            <a:r>
              <a:rPr lang="pl-PL" sz="1600" b="1" dirty="0"/>
              <a:t>laboratoria kryminalistyczne;</a:t>
            </a:r>
          </a:p>
          <a:p>
            <a:pPr>
              <a:lnSpc>
                <a:spcPct val="90000"/>
              </a:lnSpc>
            </a:pPr>
            <a:r>
              <a:rPr lang="pl-PL" sz="1600" b="1" dirty="0"/>
              <a:t>zakłady produkcji kosmetyków;</a:t>
            </a:r>
          </a:p>
          <a:p>
            <a:pPr>
              <a:lnSpc>
                <a:spcPct val="90000"/>
              </a:lnSpc>
            </a:pPr>
            <a:r>
              <a:rPr lang="pl-PL" sz="1600" b="1" dirty="0"/>
              <a:t>zakłady produkcji tworzyw sztucznych, zakłady produkcji nawozów sztucznych i środków ochrony roślin;</a:t>
            </a:r>
          </a:p>
          <a:p>
            <a:pPr>
              <a:lnSpc>
                <a:spcPct val="90000"/>
              </a:lnSpc>
            </a:pPr>
            <a:r>
              <a:rPr lang="pl-PL" sz="1600" b="1" dirty="0"/>
              <a:t>zakłady chemiczne;</a:t>
            </a:r>
          </a:p>
          <a:p>
            <a:pPr>
              <a:lnSpc>
                <a:spcPct val="90000"/>
              </a:lnSpc>
            </a:pPr>
            <a:r>
              <a:rPr lang="pl-PL" sz="1600" b="1" dirty="0"/>
              <a:t>zakłady spożywcze.</a:t>
            </a:r>
          </a:p>
          <a:p>
            <a:pPr>
              <a:lnSpc>
                <a:spcPct val="90000"/>
              </a:lnSpc>
            </a:pPr>
            <a:endParaRPr lang="pl-PL" sz="1100" dirty="0"/>
          </a:p>
          <a:p>
            <a:pPr marL="0" indent="0">
              <a:lnSpc>
                <a:spcPct val="90000"/>
              </a:lnSpc>
              <a:buNone/>
            </a:pP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9699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13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4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73C366A5-BDE6-4EE5-BB5C-8ABCA81E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99" y="479526"/>
            <a:ext cx="7345891" cy="1413933"/>
          </a:xfrm>
        </p:spPr>
        <p:txBody>
          <a:bodyPr>
            <a:normAutofit/>
          </a:bodyPr>
          <a:lstStyle/>
          <a:p>
            <a:r>
              <a:rPr lang="pl-PL" sz="4800" b="1" i="1" dirty="0"/>
              <a:t>Szkoła oferuje: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CE64BC-72C7-4AEB-A774-9FFAAE033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147" y="1774613"/>
            <a:ext cx="7659156" cy="4809067"/>
          </a:xfrm>
        </p:spPr>
        <p:txBody>
          <a:bodyPr>
            <a:normAutofit/>
          </a:bodyPr>
          <a:lstStyle/>
          <a:p>
            <a:r>
              <a:rPr lang="pl-PL" dirty="0"/>
              <a:t>naukę w bardzo dobrze wyposażonych laboratoriach ;</a:t>
            </a:r>
          </a:p>
          <a:p>
            <a:r>
              <a:rPr lang="pl-PL" dirty="0"/>
              <a:t>przyjazną atmosferę;</a:t>
            </a:r>
          </a:p>
          <a:p>
            <a:r>
              <a:rPr lang="pl-PL" dirty="0"/>
              <a:t>przygotowanie do nauki na wyższych uczelniach; </a:t>
            </a:r>
          </a:p>
          <a:p>
            <a:r>
              <a:rPr lang="pl-PL" dirty="0"/>
              <a:t>perspektywę ciekawej pracy.</a:t>
            </a:r>
            <a:br>
              <a:rPr lang="pl-PL" dirty="0"/>
            </a:br>
            <a:endParaRPr lang="pl-PL" dirty="0"/>
          </a:p>
          <a:p>
            <a:pPr marL="0" indent="0" algn="ctr">
              <a:buNone/>
            </a:pPr>
            <a:r>
              <a:rPr lang="pl-PL" dirty="0"/>
              <a:t>Nauka w technikum trwa 5 lat. </a:t>
            </a:r>
          </a:p>
          <a:p>
            <a:pPr marL="0" indent="0" algn="ctr">
              <a:buNone/>
            </a:pPr>
            <a:r>
              <a:rPr lang="pl-PL" dirty="0"/>
              <a:t>W tym czasie</a:t>
            </a:r>
            <a:br>
              <a:rPr lang="pl-PL" dirty="0"/>
            </a:br>
            <a:r>
              <a:rPr lang="pl-PL" dirty="0"/>
              <a:t>uczniowie zdobywają wiedzę i umiejętności</a:t>
            </a:r>
            <a:br>
              <a:rPr lang="pl-PL" dirty="0"/>
            </a:br>
            <a:r>
              <a:rPr lang="pl-PL" dirty="0"/>
              <a:t>niezbędne do zdania</a:t>
            </a:r>
            <a:br>
              <a:rPr lang="pl-PL" dirty="0"/>
            </a:br>
            <a:r>
              <a:rPr lang="pl-PL" dirty="0"/>
              <a:t>egzaminu dojrzałości oraz egzaminów zawodowych.</a:t>
            </a:r>
          </a:p>
        </p:txBody>
      </p:sp>
      <p:pic>
        <p:nvPicPr>
          <p:cNvPr id="24" name="Obraz 23" descr="Abstrakcyjne tło z deseniem sieci">
            <a:extLst>
              <a:ext uri="{FF2B5EF4-FFF2-40B4-BE49-F238E27FC236}">
                <a16:creationId xmlns:a16="http://schemas.microsoft.com/office/drawing/2014/main" id="{85E183E8-C217-4FB6-A594-80C227BB9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4" r="5014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703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30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61" name="Rectangle 38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0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42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3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B47A90B-6C14-48DE-85EC-E4F13A3E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685800"/>
            <a:ext cx="7345891" cy="1413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i="1" dirty="0" err="1"/>
              <a:t>Kształcenie</a:t>
            </a:r>
            <a:r>
              <a:rPr lang="en-US" sz="4000" b="1" i="1" dirty="0"/>
              <a:t> </a:t>
            </a:r>
            <a:r>
              <a:rPr lang="en-US" sz="4000" b="1" i="1" dirty="0" err="1"/>
              <a:t>modułowe</a:t>
            </a:r>
            <a:endParaRPr lang="en-US" sz="4000" b="1" i="1" dirty="0"/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F140BD7E-718C-43D3-A1E6-852E4173B9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5010" r="16131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299186E-9BFF-4F89-AB6B-19D21B888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56062" y="2099733"/>
            <a:ext cx="7070582" cy="42803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err="1"/>
              <a:t>Nowoczesna</a:t>
            </a:r>
            <a:r>
              <a:rPr lang="en-US" sz="2400" dirty="0"/>
              <a:t> </a:t>
            </a:r>
            <a:r>
              <a:rPr lang="en-US" sz="2400" dirty="0" err="1"/>
              <a:t>szkoła</a:t>
            </a:r>
            <a:r>
              <a:rPr lang="en-US" sz="2400" dirty="0"/>
              <a:t> </a:t>
            </a:r>
            <a:r>
              <a:rPr lang="en-US" sz="2400" dirty="0" err="1"/>
              <a:t>kształci</a:t>
            </a:r>
            <a:r>
              <a:rPr lang="pl-PL" sz="2400" dirty="0"/>
              <a:t> </a:t>
            </a:r>
            <a:r>
              <a:rPr lang="en-US" sz="2400" dirty="0"/>
              <a:t>w </a:t>
            </a:r>
            <a:r>
              <a:rPr lang="en-US" sz="2400" dirty="0" err="1"/>
              <a:t>systemie</a:t>
            </a:r>
            <a:r>
              <a:rPr lang="en-US" sz="2400" dirty="0"/>
              <a:t> </a:t>
            </a:r>
            <a:r>
              <a:rPr lang="en-US" sz="2400" dirty="0" err="1"/>
              <a:t>modułowym</a:t>
            </a:r>
            <a:r>
              <a:rPr lang="en-US" sz="2400" dirty="0"/>
              <a:t>.</a:t>
            </a:r>
          </a:p>
          <a:p>
            <a:pPr>
              <a:buFont typeface="Arial"/>
              <a:buChar char="•"/>
            </a:pPr>
            <a:r>
              <a:rPr lang="en-US" sz="2400" dirty="0" err="1"/>
              <a:t>Kształcenie</a:t>
            </a:r>
            <a:r>
              <a:rPr lang="en-US" sz="2400" dirty="0"/>
              <a:t> </a:t>
            </a:r>
            <a:r>
              <a:rPr lang="en-US" sz="2400" dirty="0" err="1"/>
              <a:t>modułowe</a:t>
            </a:r>
            <a:r>
              <a:rPr lang="en-US" sz="2400" dirty="0"/>
              <a:t> </a:t>
            </a:r>
            <a:r>
              <a:rPr lang="en-US" sz="2400" dirty="0" err="1"/>
              <a:t>łączy</a:t>
            </a:r>
            <a:r>
              <a:rPr lang="en-US" sz="2400" dirty="0"/>
              <a:t> </a:t>
            </a:r>
            <a:r>
              <a:rPr lang="en-US" sz="2400" dirty="0" err="1"/>
              <a:t>teorię</a:t>
            </a:r>
            <a:r>
              <a:rPr lang="en-US" sz="2400" dirty="0"/>
              <a:t> z </a:t>
            </a:r>
            <a:r>
              <a:rPr lang="en-US" sz="2400" dirty="0" err="1"/>
              <a:t>praktyką</a:t>
            </a:r>
            <a:r>
              <a:rPr lang="en-US" sz="2400" dirty="0"/>
              <a:t>.</a:t>
            </a:r>
          </a:p>
          <a:p>
            <a:pPr>
              <a:buFont typeface="Arial"/>
              <a:buChar char="•"/>
            </a:pPr>
            <a:r>
              <a:rPr lang="en-US" sz="2400" dirty="0" err="1"/>
              <a:t>Nauczyciele</a:t>
            </a:r>
            <a:r>
              <a:rPr lang="en-US" sz="2400" dirty="0"/>
              <a:t> </a:t>
            </a:r>
            <a:r>
              <a:rPr lang="en-US" sz="2400" dirty="0" err="1"/>
              <a:t>są</a:t>
            </a:r>
            <a:r>
              <a:rPr lang="en-US" sz="2400" dirty="0"/>
              <a:t> </a:t>
            </a:r>
            <a:r>
              <a:rPr lang="en-US" sz="2400" dirty="0" err="1"/>
              <a:t>przygotowani</a:t>
            </a:r>
            <a:r>
              <a:rPr lang="en-US" sz="2400" dirty="0"/>
              <a:t> do </a:t>
            </a:r>
            <a:r>
              <a:rPr lang="en-US" sz="2400" dirty="0" err="1"/>
              <a:t>kształcenia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en-US" sz="2400" dirty="0"/>
              <a:t>w </a:t>
            </a:r>
            <a:r>
              <a:rPr lang="en-US" sz="2400" dirty="0" err="1"/>
              <a:t>zawodzie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przekazują</a:t>
            </a:r>
            <a:r>
              <a:rPr lang="en-US" sz="2400" dirty="0"/>
              <a:t> </a:t>
            </a:r>
            <a:r>
              <a:rPr lang="en-US" sz="2400" dirty="0" err="1"/>
              <a:t>wiedzę</a:t>
            </a:r>
            <a:r>
              <a:rPr lang="en-US" sz="2400" dirty="0"/>
              <a:t> </a:t>
            </a:r>
            <a:r>
              <a:rPr lang="en-US" sz="2400" dirty="0" err="1"/>
              <a:t>teoretyczną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praktyczną</a:t>
            </a:r>
            <a:r>
              <a:rPr lang="en-US" sz="2400" dirty="0"/>
              <a:t> w </a:t>
            </a:r>
            <a:r>
              <a:rPr lang="en-US" sz="2400" dirty="0" err="1"/>
              <a:t>warunkach</a:t>
            </a:r>
            <a:r>
              <a:rPr lang="en-US" sz="2400" dirty="0"/>
              <a:t> </a:t>
            </a:r>
            <a:r>
              <a:rPr lang="en-US" sz="2400" dirty="0" err="1"/>
              <a:t>zbliżonych</a:t>
            </a:r>
            <a:r>
              <a:rPr lang="en-US" sz="2400" dirty="0"/>
              <a:t> do </a:t>
            </a:r>
            <a:r>
              <a:rPr lang="en-US" sz="2400" dirty="0" err="1"/>
              <a:t>rzeczywistych</a:t>
            </a:r>
            <a:r>
              <a:rPr lang="en-US" sz="2400" dirty="0"/>
              <a:t>.</a:t>
            </a:r>
          </a:p>
          <a:p>
            <a:pPr>
              <a:buFont typeface="Arial"/>
              <a:buChar char="•"/>
            </a:pPr>
            <a:r>
              <a:rPr lang="en-US" sz="2400" dirty="0" err="1"/>
              <a:t>Uczniowie</a:t>
            </a:r>
            <a:r>
              <a:rPr lang="en-US" sz="2400" dirty="0"/>
              <a:t> </a:t>
            </a:r>
            <a:r>
              <a:rPr lang="en-US" sz="2400" dirty="0" err="1"/>
              <a:t>uzyskują</a:t>
            </a:r>
            <a:r>
              <a:rPr lang="en-US" sz="2400" dirty="0"/>
              <a:t> </a:t>
            </a:r>
            <a:r>
              <a:rPr lang="en-US" sz="2400" dirty="0" err="1"/>
              <a:t>bardzo</a:t>
            </a:r>
            <a:r>
              <a:rPr lang="en-US" sz="2400" dirty="0"/>
              <a:t> </a:t>
            </a:r>
            <a:r>
              <a:rPr lang="en-US" sz="2400" dirty="0" err="1"/>
              <a:t>dobre</a:t>
            </a:r>
            <a:r>
              <a:rPr lang="en-US" sz="2400" dirty="0"/>
              <a:t> </a:t>
            </a:r>
            <a:r>
              <a:rPr lang="en-US" sz="2400" dirty="0" err="1"/>
              <a:t>wyniki</a:t>
            </a:r>
            <a:r>
              <a:rPr lang="en-US" sz="2400" dirty="0"/>
              <a:t> </a:t>
            </a:r>
            <a:r>
              <a:rPr lang="en-US" sz="2400" dirty="0" err="1"/>
              <a:t>podczas</a:t>
            </a:r>
            <a:r>
              <a:rPr lang="en-US" sz="2400" dirty="0"/>
              <a:t> </a:t>
            </a:r>
            <a:r>
              <a:rPr lang="en-US" sz="2400" dirty="0" err="1"/>
              <a:t>egzaminów</a:t>
            </a:r>
            <a:r>
              <a:rPr lang="en-US" sz="2400" dirty="0"/>
              <a:t> </a:t>
            </a:r>
            <a:r>
              <a:rPr lang="en-US" sz="2400" dirty="0" err="1"/>
              <a:t>zawodowych</a:t>
            </a:r>
            <a:r>
              <a:rPr lang="en-US" sz="2400" dirty="0"/>
              <a:t>.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33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34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E0A5AF8-AE24-468B-9C02-BE497D818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062" y="1033852"/>
            <a:ext cx="7345891" cy="1413933"/>
          </a:xfrm>
        </p:spPr>
        <p:txBody>
          <a:bodyPr>
            <a:noAutofit/>
          </a:bodyPr>
          <a:lstStyle/>
          <a:p>
            <a:r>
              <a:rPr lang="pl-PL" sz="4800" b="1" i="1" dirty="0"/>
              <a:t>Kwalifikacje w zawodzie:</a:t>
            </a:r>
            <a:br>
              <a:rPr lang="pl-PL" sz="4800" b="1" i="1" dirty="0"/>
            </a:br>
            <a:endParaRPr lang="pl-PL" sz="4800" b="1" i="1" dirty="0"/>
          </a:p>
        </p:txBody>
      </p:sp>
      <p:pic>
        <p:nvPicPr>
          <p:cNvPr id="25" name="Obraz 24" descr="Abstrakcyjne tło z deseniem sieci">
            <a:extLst>
              <a:ext uri="{FF2B5EF4-FFF2-40B4-BE49-F238E27FC236}">
                <a16:creationId xmlns:a16="http://schemas.microsoft.com/office/drawing/2014/main" id="{A4AFDAC0-E213-403E-B23D-9F7EBE290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4" r="5014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0CF871-0961-4CFC-ACFC-E5D2189E6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425" y="2488430"/>
            <a:ext cx="7659156" cy="37422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800" b="1" dirty="0"/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800" dirty="0">
                <a:effectLst/>
              </a:rPr>
              <a:t>CHM.03. Przygotowanie sprzętu, odczynników 				   chemicznych i próbek do badań                      	                analitycznych</a:t>
            </a:r>
          </a:p>
          <a:p>
            <a:pPr marL="0" indent="0">
              <a:spcAft>
                <a:spcPts val="0"/>
              </a:spcAft>
              <a:buNone/>
            </a:pPr>
            <a:endParaRPr lang="pl-PL" sz="2800" dirty="0">
              <a:effectLst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800" dirty="0">
                <a:effectLst/>
              </a:rPr>
              <a:t>CHM.04. Wykonywanie badań analitycznych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055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12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53C0A9D-095C-4747-B575-DF51F71D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062" y="469873"/>
            <a:ext cx="7345891" cy="14139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altLang="pl-PL" b="1" i="1" dirty="0"/>
              <a:t/>
            </a:r>
            <a:br>
              <a:rPr lang="pl-PL" altLang="pl-PL" b="1" i="1" dirty="0"/>
            </a:br>
            <a:r>
              <a:rPr lang="pl-PL" altLang="pl-PL" b="1" i="1" dirty="0"/>
              <a:t>Szczególnie ważne są umiejętności praktyczne!</a:t>
            </a:r>
            <a:endParaRPr lang="pl-PL" b="1" i="1" dirty="0"/>
          </a:p>
        </p:txBody>
      </p:sp>
      <p:pic>
        <p:nvPicPr>
          <p:cNvPr id="4" name="Obraz 3" descr="Abstrakcyjne tło z deseniem sieci">
            <a:extLst>
              <a:ext uri="{FF2B5EF4-FFF2-40B4-BE49-F238E27FC236}">
                <a16:creationId xmlns:a16="http://schemas.microsoft.com/office/drawing/2014/main" id="{37927981-1D65-4BE4-AA67-6348C7516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4" r="5014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973C55-7563-4E8B-AC5B-9EB7D4A7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725" y="2353679"/>
            <a:ext cx="7659156" cy="4308761"/>
          </a:xfrm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l-PL" altLang="pl-PL" dirty="0"/>
              <a:t>	</a:t>
            </a:r>
            <a:r>
              <a:rPr lang="pl-PL" altLang="pl-PL" b="1" dirty="0"/>
              <a:t>Uczniowie zdobywają umiejętności</a:t>
            </a:r>
            <a:r>
              <a:rPr lang="pl-PL" altLang="pl-PL" dirty="0"/>
              <a:t>:</a:t>
            </a:r>
          </a:p>
          <a:p>
            <a:pPr algn="ctr"/>
            <a:r>
              <a:rPr lang="pl-PL" altLang="pl-PL" sz="2200" dirty="0"/>
              <a:t>w szkolnych pracowniach specjalistycznych;</a:t>
            </a:r>
          </a:p>
          <a:p>
            <a:pPr algn="ctr"/>
            <a:r>
              <a:rPr lang="pl-PL" altLang="pl-PL" sz="2200" dirty="0"/>
              <a:t>podczas </a:t>
            </a:r>
            <a:r>
              <a:rPr lang="pl-PL" altLang="pl-PL" sz="2200" b="1" dirty="0"/>
              <a:t>praktyk zawodowych</a:t>
            </a:r>
            <a:r>
              <a:rPr lang="pl-PL" altLang="pl-PL" sz="2200" dirty="0"/>
              <a:t> realizowanych w wielu zakładach branży chemicznej oraz instytutach naukowych;</a:t>
            </a:r>
          </a:p>
          <a:p>
            <a:pPr algn="ctr"/>
            <a:r>
              <a:rPr lang="pl-PL" altLang="pl-PL" sz="2200" b="1" dirty="0"/>
              <a:t>współpraca</a:t>
            </a:r>
            <a:r>
              <a:rPr lang="pl-PL" altLang="pl-PL" sz="2200" dirty="0"/>
              <a:t> m. in. </a:t>
            </a:r>
            <a:r>
              <a:rPr lang="pl-PL" sz="2200" dirty="0">
                <a:effectLst/>
              </a:rPr>
              <a:t>z Wydziałem Chemicznym, Wydziałem Inżynierii Materiałowej, Wydziałem Ochrony Środowiska Politechniki Warszawskiej, z Wydziałem Chemii Uniwersytetu Warszawskiego, Wydziałem Chemii i Nowych Technologii Wojskowej Akademii Technicznej, Polską Akademią Nauk.</a:t>
            </a:r>
            <a:endParaRPr lang="pl-PL" altLang="pl-PL" sz="2200" u="sng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68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312</Words>
  <Application>Microsoft Office PowerPoint</Application>
  <PresentationFormat>Panoramiczny</PresentationFormat>
  <Paragraphs>86</Paragraphs>
  <Slides>20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Corbel</vt:lpstr>
      <vt:lpstr>Wingdings</vt:lpstr>
      <vt:lpstr>Paralaksa</vt:lpstr>
      <vt:lpstr>Prezentacja programu PowerPoint</vt:lpstr>
      <vt:lpstr>Nabór do klas w zawodzie TECHNIK ANALITYK</vt:lpstr>
      <vt:lpstr>Wybór szkoły nie powinien być przypadkowy!</vt:lpstr>
      <vt:lpstr>Zatrudnienie w laboratoriach:</vt:lpstr>
      <vt:lpstr>Proponowane miejsca zatrudnienia absolwentów:</vt:lpstr>
      <vt:lpstr>Szkoła oferuje:</vt:lpstr>
      <vt:lpstr>Kształcenie modułowe</vt:lpstr>
      <vt:lpstr>Kwalifikacje w zawodzie: </vt:lpstr>
      <vt:lpstr> Szczególnie ważne są umiejętności praktyczne!</vt:lpstr>
      <vt:lpstr>Zajęcia dodatkowe</vt:lpstr>
      <vt:lpstr>Innowacja pedagogiczna</vt:lpstr>
      <vt:lpstr>Czym zajmujemy się podczas spotkań  Koła Chemicznego?</vt:lpstr>
      <vt:lpstr>Czym zajmujemy się podczas spotkań Koła Chemicznego?</vt:lpstr>
      <vt:lpstr>Prezentacja programu PowerPoint</vt:lpstr>
      <vt:lpstr>Sukcesy</vt:lpstr>
      <vt:lpstr>Popularyzacja zawodu TECHNIK ANALITYK</vt:lpstr>
      <vt:lpstr>Dlaczego CHEMIK?</vt:lpstr>
      <vt:lpstr>Dołącz do grona tych, którzy potrafią:</vt:lpstr>
      <vt:lpstr>Zawód przyszłości   TECHNIK ANALITYK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Zatylna</dc:creator>
  <cp:lastModifiedBy>WCIES</cp:lastModifiedBy>
  <cp:revision>2</cp:revision>
  <dcterms:created xsi:type="dcterms:W3CDTF">2020-11-06T07:18:21Z</dcterms:created>
  <dcterms:modified xsi:type="dcterms:W3CDTF">2020-12-11T08:30:22Z</dcterms:modified>
</cp:coreProperties>
</file>