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3"/>
  </p:notesMasterIdLst>
  <p:sldIdLst>
    <p:sldId id="264" r:id="rId2"/>
    <p:sldId id="332" r:id="rId3"/>
    <p:sldId id="352" r:id="rId4"/>
    <p:sldId id="331" r:id="rId5"/>
    <p:sldId id="334" r:id="rId6"/>
    <p:sldId id="335" r:id="rId7"/>
    <p:sldId id="337" r:id="rId8"/>
    <p:sldId id="354" r:id="rId9"/>
    <p:sldId id="286" r:id="rId10"/>
    <p:sldId id="287" r:id="rId11"/>
    <p:sldId id="290" r:id="rId12"/>
    <p:sldId id="291" r:id="rId13"/>
    <p:sldId id="339" r:id="rId14"/>
    <p:sldId id="283" r:id="rId15"/>
    <p:sldId id="292" r:id="rId16"/>
    <p:sldId id="293" r:id="rId17"/>
    <p:sldId id="351" r:id="rId18"/>
    <p:sldId id="329" r:id="rId19"/>
    <p:sldId id="348" r:id="rId20"/>
    <p:sldId id="349" r:id="rId21"/>
    <p:sldId id="358"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66"/>
    <a:srgbClr val="FF6600"/>
    <a:srgbClr val="FF9933"/>
    <a:srgbClr val="FFFF99"/>
    <a:srgbClr val="FFFF8B"/>
    <a:srgbClr val="FFFF4B"/>
    <a:srgbClr val="FFFF66"/>
    <a:srgbClr val="0000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6056" autoAdjust="0"/>
  </p:normalViewPr>
  <p:slideViewPr>
    <p:cSldViewPr>
      <p:cViewPr>
        <p:scale>
          <a:sx n="76" d="100"/>
          <a:sy n="76" d="100"/>
        </p:scale>
        <p:origin x="164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0CF32-0AF1-4EE9-BE0B-975FAE4371AE}" type="datetimeFigureOut">
              <a:rPr lang="pl-PL" smtClean="0"/>
              <a:pPr/>
              <a:t>25.02.2020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A9FBD-9D3F-453D-8100-888620C60138}" type="slidenum">
              <a:rPr lang="pl-PL" smtClean="0"/>
              <a:pPr/>
              <a:t>‹#›</a:t>
            </a:fld>
            <a:endParaRPr lang="pl-PL"/>
          </a:p>
        </p:txBody>
      </p:sp>
    </p:spTree>
    <p:extLst>
      <p:ext uri="{BB962C8B-B14F-4D97-AF65-F5344CB8AC3E}">
        <p14:creationId xmlns:p14="http://schemas.microsoft.com/office/powerpoint/2010/main" val="290707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Nasza Szkoła, jak wcześniej wspomniałem/wspomniałam, jest Zespołem Szkół. </a:t>
            </a:r>
          </a:p>
          <a:p>
            <a:r>
              <a:rPr lang="pl-PL" dirty="0"/>
              <a:t>W</a:t>
            </a:r>
            <a:r>
              <a:rPr lang="pl-PL" baseline="0" dirty="0"/>
              <a:t> budynku p</a:t>
            </a:r>
            <a:r>
              <a:rPr lang="pl-PL" dirty="0"/>
              <a:t>rzy ul. Konopczyńskiego 4 mieści się również LXXXIII Liceum Ogólnokształcące im. Emiliana Konopczyńskiego.</a:t>
            </a:r>
          </a:p>
          <a:p>
            <a:r>
              <a:rPr lang="pl-PL" dirty="0"/>
              <a:t>Liceum</a:t>
            </a:r>
            <a:r>
              <a:rPr lang="pl-PL" baseline="0" dirty="0"/>
              <a:t> zostało wyróżnione dwoma certyfikatami: </a:t>
            </a:r>
          </a:p>
          <a:p>
            <a:r>
              <a:rPr lang="pl-PL" baseline="0" dirty="0"/>
              <a:t>W 2015 roku po raz drugi certyfikatem </a:t>
            </a:r>
            <a:r>
              <a:rPr lang="pl-PL" baseline="0" dirty="0" err="1"/>
              <a:t>It</a:t>
            </a:r>
            <a:r>
              <a:rPr lang="pl-PL" baseline="0" dirty="0"/>
              <a:t> Szkoła – przyznawanym uczniom za wiedzę z różnych dziedzin informatyki;</a:t>
            </a:r>
          </a:p>
          <a:p>
            <a:r>
              <a:rPr lang="pl-PL" baseline="0" dirty="0"/>
              <a:t>oraz Certyfikatem Wars i Sawa w 2013 roku – Certyfikat Szkoły Wspierającej Uzdolnionych Uczniów. </a:t>
            </a:r>
          </a:p>
          <a:p>
            <a:r>
              <a:rPr lang="pl-PL" baseline="0" dirty="0"/>
              <a:t>W roku szkolnym 2016/2017 planujemy otworzyć 5 oddziałów klas pierwszych. Przedstawię teraz profile tych klas. </a:t>
            </a:r>
            <a:endParaRPr lang="pl-PL" dirty="0"/>
          </a:p>
        </p:txBody>
      </p:sp>
      <p:sp>
        <p:nvSpPr>
          <p:cNvPr id="4" name="Symbol zastępczy numeru slajdu 3"/>
          <p:cNvSpPr>
            <a:spLocks noGrp="1"/>
          </p:cNvSpPr>
          <p:nvPr>
            <p:ph type="sldNum" sz="quarter" idx="10"/>
          </p:nvPr>
        </p:nvSpPr>
        <p:spPr/>
        <p:txBody>
          <a:bodyPr/>
          <a:lstStyle/>
          <a:p>
            <a:fld id="{DB66706C-E0EB-47C8-BA81-D1C29330FEDA}" type="slidenum">
              <a:rPr lang="pl-PL" smtClean="0"/>
              <a:pPr/>
              <a:t>4</a:t>
            </a:fld>
            <a:endParaRPr lang="pl-PL"/>
          </a:p>
        </p:txBody>
      </p:sp>
    </p:spTree>
    <p:extLst>
      <p:ext uri="{BB962C8B-B14F-4D97-AF65-F5344CB8AC3E}">
        <p14:creationId xmlns:p14="http://schemas.microsoft.com/office/powerpoint/2010/main" val="346983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Nasza Szkoła, jak wcześniej wspomniałem/wspomniałam, jest Zespołem Szkół. </a:t>
            </a:r>
          </a:p>
          <a:p>
            <a:r>
              <a:rPr lang="pl-PL" dirty="0"/>
              <a:t>W</a:t>
            </a:r>
            <a:r>
              <a:rPr lang="pl-PL" baseline="0" dirty="0"/>
              <a:t> budynku p</a:t>
            </a:r>
            <a:r>
              <a:rPr lang="pl-PL" dirty="0"/>
              <a:t>rzy ul. Konopczyńskiego 4 mieści się również LXXXIII Liceum Ogólnokształcące im. Emiliana Konopczyńskiego.</a:t>
            </a:r>
          </a:p>
          <a:p>
            <a:r>
              <a:rPr lang="pl-PL" dirty="0"/>
              <a:t>Liceum</a:t>
            </a:r>
            <a:r>
              <a:rPr lang="pl-PL" baseline="0" dirty="0"/>
              <a:t> zostało wyróżnione dwoma certyfikatami: </a:t>
            </a:r>
          </a:p>
          <a:p>
            <a:r>
              <a:rPr lang="pl-PL" baseline="0" dirty="0"/>
              <a:t>W 2015 roku po raz drugi certyfikatem </a:t>
            </a:r>
            <a:r>
              <a:rPr lang="pl-PL" baseline="0" dirty="0" err="1"/>
              <a:t>It</a:t>
            </a:r>
            <a:r>
              <a:rPr lang="pl-PL" baseline="0" dirty="0"/>
              <a:t> Szkoła – przyznawanym uczniom za wiedzę z różnych dziedzin informatyki;</a:t>
            </a:r>
          </a:p>
          <a:p>
            <a:r>
              <a:rPr lang="pl-PL" baseline="0" dirty="0"/>
              <a:t>oraz Certyfikatem Wars i Sawa w 2013 roku – Certyfikat Szkoły Wspierającej Uzdolnionych Uczniów. </a:t>
            </a:r>
          </a:p>
          <a:p>
            <a:r>
              <a:rPr lang="pl-PL" baseline="0" dirty="0"/>
              <a:t>W roku szkolnym 2016/2017 planujemy otworzyć 5 oddziałów klas pierwszych. Przedstawię teraz profile tych klas. </a:t>
            </a:r>
            <a:endParaRPr lang="pl-PL" dirty="0"/>
          </a:p>
        </p:txBody>
      </p:sp>
      <p:sp>
        <p:nvSpPr>
          <p:cNvPr id="4" name="Symbol zastępczy numeru slajdu 3"/>
          <p:cNvSpPr>
            <a:spLocks noGrp="1"/>
          </p:cNvSpPr>
          <p:nvPr>
            <p:ph type="sldNum" sz="quarter" idx="10"/>
          </p:nvPr>
        </p:nvSpPr>
        <p:spPr/>
        <p:txBody>
          <a:bodyPr/>
          <a:lstStyle/>
          <a:p>
            <a:fld id="{DB66706C-E0EB-47C8-BA81-D1C29330FEDA}" type="slidenum">
              <a:rPr lang="pl-PL" smtClean="0"/>
              <a:pPr/>
              <a:t>5</a:t>
            </a:fld>
            <a:endParaRPr lang="pl-PL"/>
          </a:p>
        </p:txBody>
      </p:sp>
    </p:spTree>
    <p:extLst>
      <p:ext uri="{BB962C8B-B14F-4D97-AF65-F5344CB8AC3E}">
        <p14:creationId xmlns:p14="http://schemas.microsoft.com/office/powerpoint/2010/main" val="217811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94A9FBD-9D3F-453D-8100-888620C60138}" type="slidenum">
              <a:rPr lang="pl-PL" smtClean="0"/>
              <a:pPr/>
              <a:t>10</a:t>
            </a:fld>
            <a:endParaRPr lang="pl-PL"/>
          </a:p>
        </p:txBody>
      </p:sp>
    </p:spTree>
    <p:extLst>
      <p:ext uri="{BB962C8B-B14F-4D97-AF65-F5344CB8AC3E}">
        <p14:creationId xmlns:p14="http://schemas.microsoft.com/office/powerpoint/2010/main" val="276281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Uczniowie Liceum również uczą się dwóch języków</a:t>
            </a:r>
            <a:r>
              <a:rPr lang="pl-PL" baseline="0" dirty="0"/>
              <a:t> obcych. Pierwszym językiem jest język angielski, a drugi język mogą sami wybrać spośród niemieckiego, hiszpańskiego lub rosyjskiego.</a:t>
            </a:r>
          </a:p>
          <a:p>
            <a:r>
              <a:rPr lang="pl-PL" baseline="0" dirty="0"/>
              <a:t>Licealiści, podobnie jak uczniowie Technikum, co roku mają możliwość szlifowania języka angielskiego i języka niemieckiego, wyjeżdżając za granicę. </a:t>
            </a:r>
          </a:p>
          <a:p>
            <a:r>
              <a:rPr lang="pl-PL" baseline="0" dirty="0"/>
              <a:t>Warsztaty językowe w Wielkiej Brytanii czy wymiana młodzieży ze Szkołą Techniczną Georga Simona Ohma w Kolonii</a:t>
            </a:r>
            <a:r>
              <a:rPr lang="pl-PL" dirty="0"/>
              <a:t> cieszą się dużym zainteresowaniem wśród młodzieży.</a:t>
            </a:r>
            <a:r>
              <a:rPr lang="pl-PL" baseline="0" dirty="0"/>
              <a:t> Taki wyjazd to nie tylko praktyczna nauka języka obcego, ale także okazja do poznania obcego kraju, zawarcia nowych znajomości, wspólnej zabawy.</a:t>
            </a:r>
            <a:endParaRPr lang="pl-PL" dirty="0"/>
          </a:p>
        </p:txBody>
      </p:sp>
      <p:sp>
        <p:nvSpPr>
          <p:cNvPr id="4" name="Symbol zastępczy numeru slajdu 3"/>
          <p:cNvSpPr>
            <a:spLocks noGrp="1"/>
          </p:cNvSpPr>
          <p:nvPr>
            <p:ph type="sldNum" sz="quarter" idx="10"/>
          </p:nvPr>
        </p:nvSpPr>
        <p:spPr/>
        <p:txBody>
          <a:bodyPr/>
          <a:lstStyle/>
          <a:p>
            <a:fld id="{DB66706C-E0EB-47C8-BA81-D1C29330FEDA}" type="slidenum">
              <a:rPr lang="pl-PL" smtClean="0"/>
              <a:pPr/>
              <a:t>13</a:t>
            </a:fld>
            <a:endParaRPr lang="pl-PL"/>
          </a:p>
        </p:txBody>
      </p:sp>
    </p:spTree>
    <p:extLst>
      <p:ext uri="{BB962C8B-B14F-4D97-AF65-F5344CB8AC3E}">
        <p14:creationId xmlns:p14="http://schemas.microsoft.com/office/powerpoint/2010/main" val="190281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94A9FBD-9D3F-453D-8100-888620C60138}" type="slidenum">
              <a:rPr lang="pl-PL" smtClean="0"/>
              <a:pPr/>
              <a:t>17</a:t>
            </a:fld>
            <a:endParaRPr lang="pl-PL"/>
          </a:p>
        </p:txBody>
      </p:sp>
    </p:spTree>
    <p:extLst>
      <p:ext uri="{BB962C8B-B14F-4D97-AF65-F5344CB8AC3E}">
        <p14:creationId xmlns:p14="http://schemas.microsoft.com/office/powerpoint/2010/main" val="149233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Projekty historyczne są</a:t>
            </a:r>
            <a:r>
              <a:rPr lang="pl-PL" baseline="0" dirty="0"/>
              <a:t> okazją do poznania świadków historii i odwiedzenia ważnych miejsc pamięci. </a:t>
            </a:r>
          </a:p>
          <a:p>
            <a:r>
              <a:rPr lang="pl-PL" baseline="0" dirty="0"/>
              <a:t>W ramach projektu „Rówieśnicy” uczniowie nakręcili film „Spotkanie” przedstawiający losy człowieka walczącego o niepodległość i suwerenność powojennej Polski – Pana Waldemara Kruszyńskiego oraz wzięli udział w wycieczce do Lwowa. </a:t>
            </a:r>
          </a:p>
          <a:p>
            <a:r>
              <a:rPr lang="pl-PL" baseline="0" dirty="0"/>
              <a:t>Zdjęcia poniżej pochodzą z obozu koncentracyjnego w </a:t>
            </a:r>
            <a:r>
              <a:rPr lang="pl-PL" sz="1200" b="0" i="0" kern="1200" dirty="0" err="1">
                <a:solidFill>
                  <a:schemeClr val="tx1"/>
                </a:solidFill>
                <a:latin typeface="+mn-lt"/>
                <a:ea typeface="+mn-ea"/>
                <a:cs typeface="+mn-cs"/>
              </a:rPr>
              <a:t>Ravensbrück</a:t>
            </a:r>
            <a:r>
              <a:rPr lang="pl-PL" sz="1200" b="0" i="0" kern="1200" dirty="0">
                <a:solidFill>
                  <a:schemeClr val="tx1"/>
                </a:solidFill>
                <a:latin typeface="+mn-lt"/>
                <a:ea typeface="+mn-ea"/>
                <a:cs typeface="+mn-cs"/>
              </a:rPr>
              <a:t> – uczniowie Konopczyńskiego,</a:t>
            </a:r>
            <a:r>
              <a:rPr lang="pl-PL" sz="1200" b="0" i="0" kern="1200" baseline="0" dirty="0">
                <a:solidFill>
                  <a:schemeClr val="tx1"/>
                </a:solidFill>
                <a:latin typeface="+mn-lt"/>
                <a:ea typeface="+mn-ea"/>
                <a:cs typeface="+mn-cs"/>
              </a:rPr>
              <a:t> realizując projekt „O tym nie można zapomnieć… Spotkania </a:t>
            </a:r>
            <a:r>
              <a:rPr lang="pl-PL" dirty="0"/>
              <a:t>z kobietami, które przeszły piekło obozów i łagrów”,</a:t>
            </a:r>
            <a:r>
              <a:rPr lang="pl-PL" sz="1200" b="0" i="0" kern="1200" baseline="0" dirty="0">
                <a:solidFill>
                  <a:schemeClr val="tx1"/>
                </a:solidFill>
                <a:latin typeface="+mn-lt"/>
                <a:ea typeface="+mn-ea"/>
                <a:cs typeface="+mn-cs"/>
              </a:rPr>
              <a:t> nagrywali wywiady z byłymi więźniarkami, dwukrotnie wyjeżdżali do </a:t>
            </a:r>
            <a:endParaRPr lang="pl-PL" baseline="0" dirty="0"/>
          </a:p>
          <a:p>
            <a:r>
              <a:rPr lang="pl-PL" sz="1200" b="0" i="0" kern="1200" dirty="0" err="1">
                <a:solidFill>
                  <a:schemeClr val="tx1"/>
                </a:solidFill>
                <a:latin typeface="+mn-lt"/>
                <a:ea typeface="+mn-ea"/>
                <a:cs typeface="+mn-cs"/>
              </a:rPr>
              <a:t>Ravensbrück</a:t>
            </a:r>
            <a:r>
              <a:rPr lang="pl-PL" sz="1200" b="0" i="0" kern="1200" dirty="0">
                <a:solidFill>
                  <a:schemeClr val="tx1"/>
                </a:solidFill>
                <a:latin typeface="+mn-lt"/>
                <a:ea typeface="+mn-ea"/>
                <a:cs typeface="+mn-cs"/>
              </a:rPr>
              <a:t> i brali udział w obchodach wyzwolenia obozu,</a:t>
            </a:r>
            <a:r>
              <a:rPr lang="pl-PL" sz="1200" b="0" i="0" kern="1200" baseline="0" dirty="0">
                <a:solidFill>
                  <a:schemeClr val="tx1"/>
                </a:solidFill>
                <a:latin typeface="+mn-lt"/>
                <a:ea typeface="+mn-ea"/>
                <a:cs typeface="+mn-cs"/>
              </a:rPr>
              <a:t> naocznie zapoznawali się z trudną historią, którą dotychczas znali tylko z książek.</a:t>
            </a:r>
            <a:endParaRPr lang="pl-PL" dirty="0"/>
          </a:p>
        </p:txBody>
      </p:sp>
      <p:sp>
        <p:nvSpPr>
          <p:cNvPr id="4" name="Symbol zastępczy numeru slajdu 3"/>
          <p:cNvSpPr>
            <a:spLocks noGrp="1"/>
          </p:cNvSpPr>
          <p:nvPr>
            <p:ph type="sldNum" sz="quarter" idx="10"/>
          </p:nvPr>
        </p:nvSpPr>
        <p:spPr/>
        <p:txBody>
          <a:bodyPr/>
          <a:lstStyle/>
          <a:p>
            <a:fld id="{DB66706C-E0EB-47C8-BA81-D1C29330FEDA}" type="slidenum">
              <a:rPr lang="pl-PL" smtClean="0"/>
              <a:pPr/>
              <a:t>19</a:t>
            </a:fld>
            <a:endParaRPr lang="pl-PL"/>
          </a:p>
        </p:txBody>
      </p:sp>
    </p:spTree>
    <p:extLst>
      <p:ext uri="{BB962C8B-B14F-4D97-AF65-F5344CB8AC3E}">
        <p14:creationId xmlns:p14="http://schemas.microsoft.com/office/powerpoint/2010/main" val="178286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latin typeface="+mn-lt"/>
                <a:ea typeface="+mn-ea"/>
                <a:cs typeface="+mn-cs"/>
              </a:rPr>
              <a:t>Rajdy historyczne, których celem jest ukazanie historii drugiej konspiracji antykomunistycznej, organizowane są przez Zrzeszenie Wolność i Niezawisłość oraz Instytut Pamięci Narodowej.  Od kilku lat nasza szkoła współpracuje ze środowiskiem kombatanckim i </a:t>
            </a:r>
            <a:r>
              <a:rPr lang="pl-PL" sz="1200" kern="1200" dirty="0" err="1">
                <a:solidFill>
                  <a:schemeClr val="tx1"/>
                </a:solidFill>
                <a:latin typeface="+mn-lt"/>
                <a:ea typeface="+mn-ea"/>
                <a:cs typeface="+mn-cs"/>
              </a:rPr>
              <a:t>IPN-em</a:t>
            </a:r>
            <a:r>
              <a:rPr lang="pl-PL" sz="1200" kern="1200" dirty="0">
                <a:solidFill>
                  <a:schemeClr val="tx1"/>
                </a:solidFill>
                <a:latin typeface="+mn-lt"/>
                <a:ea typeface="+mn-ea"/>
                <a:cs typeface="+mn-cs"/>
              </a:rPr>
              <a:t>, co owocuje udziałem młodzieży w rajdach historycznych. Mają one na celu popularyzację historii ugrupowań partyzanckich w atrakcyjny sposób, poprzez połączenie elementów gier terenowych, podchodów i warsztatów edukacyjnych. Warto również pamiętać, że taka forma poznawania dziejów ojczystych jest niezwykle atrakcyjna dla młodego człowieka, uczy szacunku, pokory wobec naszej, jakże trudnej historii. Cenne są także spotkania ze świadkami historii. </a:t>
            </a:r>
          </a:p>
          <a:p>
            <a:endParaRPr lang="pl-PL" dirty="0"/>
          </a:p>
        </p:txBody>
      </p:sp>
      <p:sp>
        <p:nvSpPr>
          <p:cNvPr id="4" name="Symbol zastępczy numeru slajdu 3"/>
          <p:cNvSpPr>
            <a:spLocks noGrp="1"/>
          </p:cNvSpPr>
          <p:nvPr>
            <p:ph type="sldNum" sz="quarter" idx="10"/>
          </p:nvPr>
        </p:nvSpPr>
        <p:spPr/>
        <p:txBody>
          <a:bodyPr/>
          <a:lstStyle/>
          <a:p>
            <a:fld id="{C94A9FBD-9D3F-453D-8100-888620C60138}" type="slidenum">
              <a:rPr lang="pl-PL" smtClean="0"/>
              <a:pPr/>
              <a:t>20</a:t>
            </a:fld>
            <a:endParaRPr lang="pl-PL"/>
          </a:p>
        </p:txBody>
      </p:sp>
    </p:spTree>
    <p:extLst>
      <p:ext uri="{BB962C8B-B14F-4D97-AF65-F5344CB8AC3E}">
        <p14:creationId xmlns:p14="http://schemas.microsoft.com/office/powerpoint/2010/main" val="218600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B66706C-E0EB-47C8-BA81-D1C29330FEDA}" type="slidenum">
              <a:rPr lang="pl-PL" smtClean="0"/>
              <a:pPr/>
              <a:t>21</a:t>
            </a:fld>
            <a:endParaRPr lang="pl-PL"/>
          </a:p>
        </p:txBody>
      </p:sp>
    </p:spTree>
    <p:extLst>
      <p:ext uri="{BB962C8B-B14F-4D97-AF65-F5344CB8AC3E}">
        <p14:creationId xmlns:p14="http://schemas.microsoft.com/office/powerpoint/2010/main" val="419182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25.02.2020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25.02.2020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25.02.2020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25.02.2020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25.02.2020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25.02.2020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6221E02-25CB-4963-84BC-0813985E7D90}" type="datetimeFigureOut">
              <a:rPr lang="pl-PL" smtClean="0"/>
              <a:pPr/>
              <a:t>25.02.2020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6221E02-25CB-4963-84BC-0813985E7D90}" type="datetimeFigureOut">
              <a:rPr lang="pl-PL" smtClean="0"/>
              <a:pPr/>
              <a:t>25.02.2020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25.02.2020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25.02.2020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25.02.2020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25.02.2020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gif"/><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konopczynski.com/index.php?option=com_content&amp;view=article&amp;id=191:uczestnicy-i-zwyciezcy-vii-edycji-szkolnego-festiwalu-kultury-emilian-2015&amp;catid=108&amp;Itemid=468"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3"/>
          <p:cNvSpPr>
            <a:spLocks noGrp="1"/>
          </p:cNvSpPr>
          <p:nvPr>
            <p:ph type="title"/>
          </p:nvPr>
        </p:nvSpPr>
        <p:spPr>
          <a:xfrm>
            <a:off x="1571604" y="714356"/>
            <a:ext cx="7572396" cy="1152128"/>
          </a:xfrm>
          <a:noFill/>
        </p:spPr>
        <p:txBody>
          <a:bodyPr>
            <a:noAutofit/>
          </a:bodyPr>
          <a:lstStyle/>
          <a:p>
            <a:pPr algn="ctr"/>
            <a:r>
              <a:rPr lang="pl-PL" sz="3200">
                <a:solidFill>
                  <a:srgbClr val="002060"/>
                </a:solidFill>
                <a:latin typeface="Verdana" pitchFamily="34" charset="0"/>
                <a:ea typeface="Verdana" pitchFamily="34" charset="0"/>
                <a:cs typeface="Verdana" pitchFamily="34" charset="0"/>
              </a:rPr>
              <a:t>Zespół Szkół nr 22</a:t>
            </a:r>
            <a:br>
              <a:rPr lang="pl-PL" sz="3200">
                <a:solidFill>
                  <a:srgbClr val="002060"/>
                </a:solidFill>
                <a:latin typeface="Verdana" pitchFamily="34" charset="0"/>
                <a:ea typeface="Verdana" pitchFamily="34" charset="0"/>
                <a:cs typeface="Verdana" pitchFamily="34" charset="0"/>
              </a:rPr>
            </a:br>
            <a:r>
              <a:rPr lang="pl-PL" sz="3200">
                <a:solidFill>
                  <a:srgbClr val="002060"/>
                </a:solidFill>
                <a:latin typeface="Verdana" pitchFamily="34" charset="0"/>
                <a:ea typeface="Verdana" pitchFamily="34" charset="0"/>
                <a:cs typeface="Verdana" pitchFamily="34" charset="0"/>
              </a:rPr>
              <a:t>im. Emiliana Konopczyńskiego</a:t>
            </a:r>
            <a:endParaRPr lang="pl-PL" sz="3200" b="1" dirty="0">
              <a:solidFill>
                <a:srgbClr val="002060"/>
              </a:solidFill>
              <a:latin typeface="Verdana" pitchFamily="34" charset="0"/>
              <a:ea typeface="Verdana" pitchFamily="34" charset="0"/>
              <a:cs typeface="Verdana" pitchFamily="34" charset="0"/>
            </a:endParaRPr>
          </a:p>
        </p:txBody>
      </p:sp>
      <p:pic>
        <p:nvPicPr>
          <p:cNvPr id="9" name="Picture 1" descr="C:\Users\ania\Desktop\moje nowe\darek\patron.gif"/>
          <p:cNvPicPr>
            <a:picLocks noChangeAspect="1" noChangeArrowheads="1"/>
          </p:cNvPicPr>
          <p:nvPr/>
        </p:nvPicPr>
        <p:blipFill>
          <a:blip r:embed="rId2" cstate="print"/>
          <a:srcRect/>
          <a:stretch>
            <a:fillRect/>
          </a:stretch>
        </p:blipFill>
        <p:spPr bwMode="auto">
          <a:xfrm>
            <a:off x="214282" y="214290"/>
            <a:ext cx="1821860" cy="2312361"/>
          </a:xfrm>
          <a:prstGeom prst="rect">
            <a:avLst/>
          </a:prstGeom>
          <a:noFill/>
        </p:spPr>
      </p:pic>
      <p:sp>
        <p:nvSpPr>
          <p:cNvPr id="6" name="pole tekstowe 5"/>
          <p:cNvSpPr txBox="1"/>
          <p:nvPr/>
        </p:nvSpPr>
        <p:spPr>
          <a:xfrm>
            <a:off x="0" y="3071810"/>
            <a:ext cx="9144000" cy="1323439"/>
          </a:xfrm>
          <a:prstGeom prst="rect">
            <a:avLst/>
          </a:prstGeom>
          <a:solidFill>
            <a:srgbClr val="FFCC66"/>
          </a:solidFill>
        </p:spPr>
        <p:txBody>
          <a:bodyPr wrap="square" rtlCol="0">
            <a:spAutoFit/>
          </a:bodyPr>
          <a:lstStyle/>
          <a:p>
            <a:pPr lvl="0" algn="ctr"/>
            <a:r>
              <a:rPr lang="pl-PL" sz="4000" b="1" dirty="0">
                <a:solidFill>
                  <a:schemeClr val="tx2">
                    <a:lumMod val="50000"/>
                  </a:schemeClr>
                </a:solidFill>
              </a:rPr>
              <a:t>LXXXIII Liceum Ogólnokształcące </a:t>
            </a:r>
          </a:p>
          <a:p>
            <a:pPr lvl="0" algn="ctr"/>
            <a:r>
              <a:rPr lang="pl-PL" sz="4000" b="1" dirty="0">
                <a:solidFill>
                  <a:schemeClr val="tx2">
                    <a:lumMod val="50000"/>
                  </a:schemeClr>
                </a:solidFill>
              </a:rPr>
              <a:t>im Emiliana Konopczyńskiego</a:t>
            </a:r>
          </a:p>
        </p:txBody>
      </p:sp>
      <p:sp>
        <p:nvSpPr>
          <p:cNvPr id="7" name="Prostokąt 6"/>
          <p:cNvSpPr/>
          <p:nvPr/>
        </p:nvSpPr>
        <p:spPr>
          <a:xfrm>
            <a:off x="395536" y="4509120"/>
            <a:ext cx="8280920" cy="1656184"/>
          </a:xfrm>
          <a:prstGeom prst="rect">
            <a:avLst/>
          </a:prstGeom>
          <a:effectLst>
            <a:glow rad="228600">
              <a:schemeClr val="accent3">
                <a:satMod val="175000"/>
                <a:alpha val="40000"/>
              </a:schemeClr>
            </a:glow>
            <a:outerShdw blurRad="130000" dist="101600" dir="2700000" algn="tl" rotWithShape="0">
              <a:srgbClr val="000000">
                <a:alpha val="35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lvl="0"/>
            <a:r>
              <a:rPr lang="pl-PL" sz="3600" b="1" dirty="0" smtClean="0"/>
              <a:t>Technikum Elektryczno-Elektroniczne nr 1 </a:t>
            </a:r>
            <a:endParaRPr lang="pl-PL" sz="3600" b="1"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3"/>
          <p:cNvSpPr>
            <a:spLocks noGrp="1"/>
          </p:cNvSpPr>
          <p:nvPr>
            <p:ph type="title"/>
          </p:nvPr>
        </p:nvSpPr>
        <p:spPr>
          <a:xfrm>
            <a:off x="0" y="214290"/>
            <a:ext cx="9144000" cy="792088"/>
          </a:xfrm>
          <a:noFill/>
        </p:spPr>
        <p:txBody>
          <a:bodyPr>
            <a:noAutofit/>
          </a:bodyPr>
          <a:lstStyle/>
          <a:p>
            <a:pPr algn="ctr"/>
            <a:r>
              <a:rPr lang="pl-PL" sz="4400" dirty="0">
                <a:solidFill>
                  <a:srgbClr val="002060"/>
                </a:solidFill>
                <a:latin typeface="Verdana" pitchFamily="34" charset="0"/>
                <a:ea typeface="Verdana" pitchFamily="34" charset="0"/>
                <a:cs typeface="Verdana" pitchFamily="34" charset="0"/>
              </a:rPr>
              <a:t>ZIELONA GĘŚ</a:t>
            </a:r>
            <a:endParaRPr lang="pl-PL" sz="4400" b="1" dirty="0">
              <a:solidFill>
                <a:srgbClr val="002060"/>
              </a:solidFill>
              <a:latin typeface="Verdana" pitchFamily="34" charset="0"/>
              <a:ea typeface="Verdana" pitchFamily="34" charset="0"/>
              <a:cs typeface="Verdana" pitchFamily="34" charset="0"/>
            </a:endParaRPr>
          </a:p>
        </p:txBody>
      </p:sp>
      <p:pic>
        <p:nvPicPr>
          <p:cNvPr id="13314" name="Picture 2" descr="http://www.konopczynski.com/images/galeria/tespis_zwierdciadla/15.jpg"/>
          <p:cNvPicPr>
            <a:picLocks noChangeAspect="1" noChangeArrowheads="1"/>
          </p:cNvPicPr>
          <p:nvPr/>
        </p:nvPicPr>
        <p:blipFill>
          <a:blip r:embed="rId3" cstate="print"/>
          <a:srcRect/>
          <a:stretch>
            <a:fillRect/>
          </a:stretch>
        </p:blipFill>
        <p:spPr bwMode="auto">
          <a:xfrm>
            <a:off x="285720" y="1357298"/>
            <a:ext cx="2928325" cy="4608512"/>
          </a:xfrm>
          <a:prstGeom prst="roundRect">
            <a:avLst>
              <a:gd name="adj" fmla="val 0"/>
            </a:avLst>
          </a:prstGeom>
          <a:noFill/>
        </p:spPr>
      </p:pic>
      <p:pic>
        <p:nvPicPr>
          <p:cNvPr id="6" name="Obraz 5"/>
          <p:cNvPicPr>
            <a:picLocks noChangeAspect="1"/>
          </p:cNvPicPr>
          <p:nvPr/>
        </p:nvPicPr>
        <p:blipFill rotWithShape="1">
          <a:blip r:embed="rId4" cstate="print">
            <a:extLst>
              <a:ext uri="{28A0092B-C50C-407E-A947-70E740481C1C}">
                <a14:useLocalDpi xmlns:a14="http://schemas.microsoft.com/office/drawing/2010/main" val="0"/>
              </a:ext>
            </a:extLst>
          </a:blip>
          <a:srcRect l="16837" t="17450" r="18417" b="10101"/>
          <a:stretch/>
        </p:blipFill>
        <p:spPr>
          <a:xfrm>
            <a:off x="6000760" y="1357298"/>
            <a:ext cx="2821524" cy="4643470"/>
          </a:xfrm>
          <a:prstGeom prst="roundRect">
            <a:avLst>
              <a:gd name="adj" fmla="val 0"/>
            </a:avLst>
          </a:prstGeom>
          <a:ln w="76200">
            <a:noFill/>
          </a:ln>
        </p:spPr>
      </p:pic>
      <p:sp>
        <p:nvSpPr>
          <p:cNvPr id="12" name="pole tekstowe 11"/>
          <p:cNvSpPr txBox="1"/>
          <p:nvPr/>
        </p:nvSpPr>
        <p:spPr>
          <a:xfrm>
            <a:off x="3286116" y="2714620"/>
            <a:ext cx="2643206" cy="2308324"/>
          </a:xfrm>
          <a:prstGeom prst="rect">
            <a:avLst/>
          </a:prstGeom>
          <a:noFill/>
        </p:spPr>
        <p:txBody>
          <a:bodyPr wrap="square" rtlCol="0">
            <a:spAutoFit/>
          </a:bodyPr>
          <a:lstStyle/>
          <a:p>
            <a:pPr algn="ctr"/>
            <a:r>
              <a:rPr lang="pl-PL" sz="2400" dirty="0">
                <a:solidFill>
                  <a:srgbClr val="FF3300"/>
                </a:solidFill>
                <a:latin typeface="Arial" pitchFamily="34" charset="0"/>
                <a:cs typeface="Arial" pitchFamily="34" charset="0"/>
              </a:rPr>
              <a:t>‘’Prawdziwa sztuka to taka, która powstaje dzięki potrzebie tworzenia” </a:t>
            </a:r>
          </a:p>
          <a:p>
            <a:pPr algn="ctr"/>
            <a:r>
              <a:rPr lang="pl-PL" sz="2400" dirty="0">
                <a:solidFill>
                  <a:srgbClr val="FF3300"/>
                </a:solidFill>
                <a:latin typeface="Arial" pitchFamily="34" charset="0"/>
                <a:cs typeface="Arial" pitchFamily="34" charset="0"/>
              </a:rPr>
              <a:t>~ Albert Einstein</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3"/>
          <p:cNvSpPr>
            <a:spLocks noGrp="1"/>
          </p:cNvSpPr>
          <p:nvPr>
            <p:ph type="title"/>
          </p:nvPr>
        </p:nvSpPr>
        <p:spPr>
          <a:xfrm>
            <a:off x="1043608" y="404664"/>
            <a:ext cx="7481776" cy="1080120"/>
          </a:xfrm>
          <a:noFill/>
        </p:spPr>
        <p:txBody>
          <a:bodyPr>
            <a:noAutofit/>
          </a:bodyPr>
          <a:lstStyle/>
          <a:p>
            <a:pPr algn="ctr"/>
            <a:r>
              <a:rPr lang="pl-PL" sz="4000" dirty="0">
                <a:solidFill>
                  <a:srgbClr val="002060"/>
                </a:solidFill>
                <a:latin typeface="Verdana" pitchFamily="34" charset="0"/>
                <a:ea typeface="Verdana" pitchFamily="34" charset="0"/>
                <a:cs typeface="Verdana" pitchFamily="34" charset="0"/>
              </a:rPr>
              <a:t>Szkolny Festiwal Kultury </a:t>
            </a:r>
            <a:r>
              <a:rPr lang="pl-PL" sz="4000" spc="600" dirty="0">
                <a:solidFill>
                  <a:srgbClr val="002060"/>
                </a:solidFill>
                <a:latin typeface="Verdana" pitchFamily="34" charset="0"/>
                <a:ea typeface="Verdana" pitchFamily="34" charset="0"/>
                <a:cs typeface="Verdana" pitchFamily="34" charset="0"/>
              </a:rPr>
              <a:t>EMILIAN</a:t>
            </a:r>
            <a:r>
              <a:rPr lang="pl-PL" sz="4000" b="1" spc="600" dirty="0">
                <a:solidFill>
                  <a:srgbClr val="002060"/>
                </a:solidFill>
                <a:latin typeface="Verdana" pitchFamily="34" charset="0"/>
                <a:ea typeface="Verdana" pitchFamily="34" charset="0"/>
                <a:cs typeface="Verdana" pitchFamily="34" charset="0"/>
              </a:rPr>
              <a:t> </a:t>
            </a:r>
          </a:p>
        </p:txBody>
      </p:sp>
      <p:pic>
        <p:nvPicPr>
          <p:cNvPr id="1027" name="Picture 3"/>
          <p:cNvPicPr>
            <a:picLocks noChangeAspect="1" noChangeArrowheads="1"/>
          </p:cNvPicPr>
          <p:nvPr/>
        </p:nvPicPr>
        <p:blipFill>
          <a:blip r:embed="rId2" cstate="print"/>
          <a:srcRect/>
          <a:stretch>
            <a:fillRect/>
          </a:stretch>
        </p:blipFill>
        <p:spPr bwMode="auto">
          <a:xfrm>
            <a:off x="285720" y="1500174"/>
            <a:ext cx="3870513" cy="3000396"/>
          </a:xfrm>
          <a:prstGeom prst="roundRect">
            <a:avLst>
              <a:gd name="adj" fmla="val 0"/>
            </a:avLst>
          </a:prstGeom>
          <a:noFill/>
          <a:ln w="9525">
            <a:noFill/>
            <a:miter lim="800000"/>
            <a:headEnd/>
            <a:tailEnd/>
          </a:ln>
          <a:effectLst/>
        </p:spPr>
      </p:pic>
      <p:pic>
        <p:nvPicPr>
          <p:cNvPr id="24578" name="Picture 2" descr="http://konopczynski.com/images/galeria/emilian2015/61.JPG"/>
          <p:cNvPicPr>
            <a:picLocks noChangeAspect="1" noChangeArrowheads="1"/>
          </p:cNvPicPr>
          <p:nvPr/>
        </p:nvPicPr>
        <p:blipFill>
          <a:blip r:embed="rId3" cstate="print"/>
          <a:srcRect/>
          <a:stretch>
            <a:fillRect/>
          </a:stretch>
        </p:blipFill>
        <p:spPr bwMode="auto">
          <a:xfrm>
            <a:off x="4357686" y="1547672"/>
            <a:ext cx="3000396" cy="1994945"/>
          </a:xfrm>
          <a:prstGeom prst="roundRect">
            <a:avLst>
              <a:gd name="adj" fmla="val 0"/>
            </a:avLst>
          </a:prstGeom>
          <a:ln/>
          <a:effectLst/>
        </p:spPr>
        <p:style>
          <a:lnRef idx="0">
            <a:schemeClr val="accent5"/>
          </a:lnRef>
          <a:fillRef idx="1001">
            <a:schemeClr val="lt1"/>
          </a:fillRef>
          <a:effectRef idx="3">
            <a:schemeClr val="accent5"/>
          </a:effectRef>
          <a:fontRef idx="minor">
            <a:schemeClr val="lt1"/>
          </a:fontRef>
        </p:style>
      </p:pic>
      <p:pic>
        <p:nvPicPr>
          <p:cNvPr id="10" name="Obraz 9" descr="Bez tytuługfb.png"/>
          <p:cNvPicPr>
            <a:picLocks noChangeAspect="1"/>
          </p:cNvPicPr>
          <p:nvPr/>
        </p:nvPicPr>
        <p:blipFill>
          <a:blip r:embed="rId4" cstate="print"/>
          <a:stretch>
            <a:fillRect/>
          </a:stretch>
        </p:blipFill>
        <p:spPr>
          <a:xfrm>
            <a:off x="4286248" y="3643314"/>
            <a:ext cx="4643438" cy="2964061"/>
          </a:xfrm>
          <a:prstGeom prst="rect">
            <a:avLst/>
          </a:prstGeom>
        </p:spPr>
      </p:pic>
      <p:sp>
        <p:nvSpPr>
          <p:cNvPr id="11" name="pole tekstowe 10"/>
          <p:cNvSpPr txBox="1"/>
          <p:nvPr/>
        </p:nvSpPr>
        <p:spPr>
          <a:xfrm>
            <a:off x="285720" y="4643446"/>
            <a:ext cx="2357454" cy="1815882"/>
          </a:xfrm>
          <a:prstGeom prst="rect">
            <a:avLst/>
          </a:prstGeom>
          <a:noFill/>
        </p:spPr>
        <p:txBody>
          <a:bodyPr wrap="square" rtlCol="0">
            <a:spAutoFit/>
          </a:bodyPr>
          <a:lstStyle/>
          <a:p>
            <a:r>
              <a:rPr lang="pl-PL" sz="2800" b="1" dirty="0">
                <a:solidFill>
                  <a:srgbClr val="FF3300"/>
                </a:solidFill>
                <a:latin typeface="Arial" pitchFamily="34" charset="0"/>
                <a:cs typeface="Arial" pitchFamily="34" charset="0"/>
              </a:rPr>
              <a:t>S</a:t>
            </a:r>
            <a:r>
              <a:rPr lang="pl-PL" sz="2800" dirty="0">
                <a:solidFill>
                  <a:srgbClr val="FF3300"/>
                </a:solidFill>
                <a:latin typeface="Arial" pitchFamily="34" charset="0"/>
                <a:cs typeface="Arial" pitchFamily="34" charset="0"/>
              </a:rPr>
              <a:t>ztuka</a:t>
            </a:r>
          </a:p>
          <a:p>
            <a:r>
              <a:rPr lang="pl-PL" sz="2800" b="1" dirty="0">
                <a:solidFill>
                  <a:srgbClr val="FF3300"/>
                </a:solidFill>
                <a:latin typeface="Arial" pitchFamily="34" charset="0"/>
                <a:cs typeface="Arial" pitchFamily="34" charset="0"/>
              </a:rPr>
              <a:t>F</a:t>
            </a:r>
            <a:r>
              <a:rPr lang="pl-PL" sz="2800" dirty="0">
                <a:solidFill>
                  <a:srgbClr val="FF3300"/>
                </a:solidFill>
                <a:latin typeface="Arial" pitchFamily="34" charset="0"/>
                <a:cs typeface="Arial" pitchFamily="34" charset="0"/>
              </a:rPr>
              <a:t>antazja</a:t>
            </a:r>
          </a:p>
          <a:p>
            <a:r>
              <a:rPr lang="pl-PL" sz="2800" b="1" dirty="0">
                <a:solidFill>
                  <a:srgbClr val="FF3300"/>
                </a:solidFill>
                <a:latin typeface="Arial" pitchFamily="34" charset="0"/>
                <a:cs typeface="Arial" pitchFamily="34" charset="0"/>
              </a:rPr>
              <a:t>K</a:t>
            </a:r>
            <a:r>
              <a:rPr lang="pl-PL" sz="2800" dirty="0">
                <a:solidFill>
                  <a:srgbClr val="FF3300"/>
                </a:solidFill>
                <a:latin typeface="Arial" pitchFamily="34" charset="0"/>
                <a:cs typeface="Arial" pitchFamily="34" charset="0"/>
              </a:rPr>
              <a:t>reatywność</a:t>
            </a:r>
            <a:endParaRPr lang="pl-PL" sz="2800" b="1" dirty="0">
              <a:solidFill>
                <a:srgbClr val="FF3300"/>
              </a:solidFill>
              <a:latin typeface="Arial" pitchFamily="34" charset="0"/>
              <a:cs typeface="Arial" pitchFamily="34" charset="0"/>
            </a:endParaRPr>
          </a:p>
          <a:p>
            <a:r>
              <a:rPr lang="pl-PL" sz="2800" b="1" dirty="0">
                <a:solidFill>
                  <a:srgbClr val="FF3300"/>
                </a:solidFill>
                <a:latin typeface="Arial" pitchFamily="34" charset="0"/>
                <a:cs typeface="Arial" pitchFamily="34" charset="0"/>
              </a:rPr>
              <a:t>E</a:t>
            </a:r>
            <a:r>
              <a:rPr lang="pl-PL" sz="2800" dirty="0">
                <a:solidFill>
                  <a:srgbClr val="FF3300"/>
                </a:solidFill>
                <a:latin typeface="Arial" pitchFamily="34" charset="0"/>
                <a:cs typeface="Arial" pitchFamily="34" charset="0"/>
              </a:rPr>
              <a:t>mocje</a:t>
            </a:r>
          </a:p>
        </p:txBody>
      </p:sp>
      <p:pic>
        <p:nvPicPr>
          <p:cNvPr id="12" name="Picture 1" descr="C:\Users\ania\Desktop\moje nowe\darek\patron.gif"/>
          <p:cNvPicPr>
            <a:picLocks noChangeAspect="1" noChangeArrowheads="1"/>
          </p:cNvPicPr>
          <p:nvPr/>
        </p:nvPicPr>
        <p:blipFill>
          <a:blip r:embed="rId5" cstate="print"/>
          <a:srcRect/>
          <a:stretch>
            <a:fillRect/>
          </a:stretch>
        </p:blipFill>
        <p:spPr bwMode="auto">
          <a:xfrm>
            <a:off x="2357422" y="4714884"/>
            <a:ext cx="1428760" cy="1813426"/>
          </a:xfrm>
          <a:prstGeom prst="rect">
            <a:avLst/>
          </a:prstGeom>
          <a:noFill/>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3"/>
          <p:cNvSpPr>
            <a:spLocks noGrp="1"/>
          </p:cNvSpPr>
          <p:nvPr>
            <p:ph type="title"/>
          </p:nvPr>
        </p:nvSpPr>
        <p:spPr>
          <a:xfrm>
            <a:off x="0" y="500042"/>
            <a:ext cx="9144000" cy="1080120"/>
          </a:xfrm>
          <a:noFill/>
        </p:spPr>
        <p:txBody>
          <a:bodyPr>
            <a:noAutofit/>
          </a:bodyPr>
          <a:lstStyle/>
          <a:p>
            <a:pPr algn="ctr"/>
            <a:r>
              <a:rPr lang="pl-PL" sz="4000" dirty="0">
                <a:solidFill>
                  <a:srgbClr val="002060"/>
                </a:solidFill>
                <a:latin typeface="Verdana" pitchFamily="34" charset="0"/>
                <a:ea typeface="Verdana" pitchFamily="34" charset="0"/>
                <a:cs typeface="Verdana" pitchFamily="34" charset="0"/>
              </a:rPr>
              <a:t>Szkolny Festiwal Kultury </a:t>
            </a:r>
            <a:r>
              <a:rPr lang="pl-PL" sz="4000" spc="600" dirty="0">
                <a:solidFill>
                  <a:srgbClr val="002060"/>
                </a:solidFill>
                <a:latin typeface="Verdana" pitchFamily="34" charset="0"/>
                <a:ea typeface="Verdana" pitchFamily="34" charset="0"/>
                <a:cs typeface="Verdana" pitchFamily="34" charset="0"/>
              </a:rPr>
              <a:t>EMILIAN</a:t>
            </a:r>
            <a:r>
              <a:rPr lang="pl-PL" sz="4000" b="1" spc="600" dirty="0">
                <a:solidFill>
                  <a:srgbClr val="002060"/>
                </a:solidFill>
                <a:latin typeface="Verdana" pitchFamily="34" charset="0"/>
                <a:ea typeface="Verdana" pitchFamily="34" charset="0"/>
                <a:cs typeface="Verdana" pitchFamily="34" charset="0"/>
              </a:rPr>
              <a:t> </a:t>
            </a:r>
          </a:p>
        </p:txBody>
      </p:sp>
      <p:sp>
        <p:nvSpPr>
          <p:cNvPr id="6" name="pole tekstowe 5"/>
          <p:cNvSpPr txBox="1"/>
          <p:nvPr/>
        </p:nvSpPr>
        <p:spPr>
          <a:xfrm>
            <a:off x="0" y="1571612"/>
            <a:ext cx="9144000" cy="707886"/>
          </a:xfrm>
          <a:prstGeom prst="rect">
            <a:avLst/>
          </a:prstGeom>
          <a:noFill/>
        </p:spPr>
        <p:txBody>
          <a:bodyPr wrap="square" rtlCol="0">
            <a:spAutoFit/>
          </a:bodyPr>
          <a:lstStyle/>
          <a:p>
            <a:pPr algn="ctr"/>
            <a:r>
              <a:rPr lang="pl-PL" sz="4000" dirty="0">
                <a:solidFill>
                  <a:srgbClr val="FF3300"/>
                </a:solidFill>
                <a:latin typeface="Arial" pitchFamily="34" charset="0"/>
                <a:ea typeface="Verdana" pitchFamily="34" charset="0"/>
                <a:cs typeface="Arial" pitchFamily="34" charset="0"/>
              </a:rPr>
              <a:t>Puścić wodze fantazji</a:t>
            </a:r>
          </a:p>
        </p:txBody>
      </p:sp>
      <p:pic>
        <p:nvPicPr>
          <p:cNvPr id="2054" name="Picture 6"/>
          <p:cNvPicPr>
            <a:picLocks noChangeAspect="1" noChangeArrowheads="1"/>
          </p:cNvPicPr>
          <p:nvPr/>
        </p:nvPicPr>
        <p:blipFill>
          <a:blip r:embed="rId2" cstate="print"/>
          <a:srcRect/>
          <a:stretch>
            <a:fillRect/>
          </a:stretch>
        </p:blipFill>
        <p:spPr bwMode="auto">
          <a:xfrm>
            <a:off x="3757735" y="2484785"/>
            <a:ext cx="5134745" cy="3104455"/>
          </a:xfrm>
          <a:prstGeom prst="roundRect">
            <a:avLst>
              <a:gd name="adj" fmla="val 0"/>
            </a:avLst>
          </a:prstGeom>
          <a:noFill/>
          <a:ln w="9525">
            <a:noFill/>
            <a:miter lim="800000"/>
            <a:headEnd/>
            <a:tailEnd/>
          </a:ln>
          <a:effectLst/>
        </p:spPr>
      </p:pic>
      <p:sp>
        <p:nvSpPr>
          <p:cNvPr id="8" name="pole tekstowe 7"/>
          <p:cNvSpPr txBox="1"/>
          <p:nvPr/>
        </p:nvSpPr>
        <p:spPr>
          <a:xfrm>
            <a:off x="0" y="5733256"/>
            <a:ext cx="9144000" cy="769441"/>
          </a:xfrm>
          <a:prstGeom prst="rect">
            <a:avLst/>
          </a:prstGeom>
          <a:noFill/>
        </p:spPr>
        <p:txBody>
          <a:bodyPr wrap="square" rtlCol="0">
            <a:spAutoFit/>
          </a:bodyPr>
          <a:lstStyle/>
          <a:p>
            <a:pPr algn="ctr"/>
            <a:r>
              <a:rPr lang="pl-PL" sz="4400" dirty="0">
                <a:solidFill>
                  <a:srgbClr val="FF3300"/>
                </a:solidFill>
                <a:latin typeface="Arial" pitchFamily="34" charset="0"/>
                <a:ea typeface="Verdana" pitchFamily="34" charset="0"/>
                <a:cs typeface="Arial" pitchFamily="34" charset="0"/>
              </a:rPr>
              <a:t>i </a:t>
            </a:r>
            <a:r>
              <a:rPr lang="pl-PL" sz="4000" dirty="0">
                <a:solidFill>
                  <a:srgbClr val="FF3300"/>
                </a:solidFill>
                <a:latin typeface="Arial" pitchFamily="34" charset="0"/>
                <a:ea typeface="Verdana" pitchFamily="34" charset="0"/>
                <a:cs typeface="Arial" pitchFamily="34" charset="0"/>
              </a:rPr>
              <a:t>daj się ponieść sztuce</a:t>
            </a:r>
            <a:r>
              <a:rPr lang="pl-PL" sz="4400" dirty="0">
                <a:solidFill>
                  <a:srgbClr val="FF3300"/>
                </a:solidFill>
                <a:latin typeface="Arial" pitchFamily="34" charset="0"/>
                <a:ea typeface="Verdana" pitchFamily="34" charset="0"/>
                <a:cs typeface="Arial" pitchFamily="34" charset="0"/>
              </a:rPr>
              <a:t>!</a:t>
            </a:r>
          </a:p>
        </p:txBody>
      </p:sp>
      <p:pic>
        <p:nvPicPr>
          <p:cNvPr id="23554" name="Picture 2" descr="em916.jpg"/>
          <p:cNvPicPr>
            <a:picLocks noChangeAspect="1" noChangeArrowheads="1"/>
          </p:cNvPicPr>
          <p:nvPr/>
        </p:nvPicPr>
        <p:blipFill>
          <a:blip r:embed="rId3" cstate="print"/>
          <a:srcRect r="31629"/>
          <a:stretch>
            <a:fillRect/>
          </a:stretch>
        </p:blipFill>
        <p:spPr bwMode="auto">
          <a:xfrm>
            <a:off x="319271" y="2507713"/>
            <a:ext cx="3172609" cy="3081527"/>
          </a:xfrm>
          <a:prstGeom prst="roundRect">
            <a:avLst>
              <a:gd name="adj" fmla="val 0"/>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44000" cy="1143000"/>
          </a:xfrm>
        </p:spPr>
        <p:txBody>
          <a:bodyPr>
            <a:normAutofit/>
          </a:bodyPr>
          <a:lstStyle/>
          <a:p>
            <a:r>
              <a:rPr lang="pl-PL" sz="5400" b="1" dirty="0">
                <a:solidFill>
                  <a:schemeClr val="tx2">
                    <a:lumMod val="50000"/>
                  </a:schemeClr>
                </a:solidFill>
              </a:rPr>
              <a:t>Języki obce</a:t>
            </a:r>
          </a:p>
        </p:txBody>
      </p:sp>
      <p:sp>
        <p:nvSpPr>
          <p:cNvPr id="8" name="pole tekstowe 7"/>
          <p:cNvSpPr txBox="1"/>
          <p:nvPr/>
        </p:nvSpPr>
        <p:spPr>
          <a:xfrm>
            <a:off x="214282" y="5500702"/>
            <a:ext cx="4153701" cy="1107996"/>
          </a:xfrm>
          <a:prstGeom prst="rect">
            <a:avLst/>
          </a:prstGeom>
          <a:noFill/>
        </p:spPr>
        <p:txBody>
          <a:bodyPr wrap="none" rtlCol="0">
            <a:spAutoFit/>
          </a:bodyPr>
          <a:lstStyle/>
          <a:p>
            <a:pPr algn="ctr"/>
            <a:r>
              <a:rPr lang="pl-PL" sz="2400" b="1" dirty="0">
                <a:solidFill>
                  <a:srgbClr val="FF3300"/>
                </a:solidFill>
                <a:latin typeface="Verdana" pitchFamily="34" charset="0"/>
                <a:ea typeface="Verdana" pitchFamily="34" charset="0"/>
                <a:cs typeface="Verdana" pitchFamily="34" charset="0"/>
              </a:rPr>
              <a:t>Warsztaty językowe </a:t>
            </a:r>
          </a:p>
          <a:p>
            <a:pPr algn="ctr"/>
            <a:r>
              <a:rPr lang="pl-PL" sz="2400" b="1" dirty="0">
                <a:solidFill>
                  <a:srgbClr val="FF3300"/>
                </a:solidFill>
                <a:latin typeface="Verdana" pitchFamily="34" charset="0"/>
                <a:ea typeface="Verdana" pitchFamily="34" charset="0"/>
                <a:cs typeface="Verdana" pitchFamily="34" charset="0"/>
              </a:rPr>
              <a:t>w WIELKIEJ BRYTANII</a:t>
            </a:r>
          </a:p>
          <a:p>
            <a:endParaRPr lang="pl-PL" dirty="0"/>
          </a:p>
        </p:txBody>
      </p:sp>
      <p:sp>
        <p:nvSpPr>
          <p:cNvPr id="10" name="pole tekstowe 9"/>
          <p:cNvSpPr txBox="1"/>
          <p:nvPr/>
        </p:nvSpPr>
        <p:spPr>
          <a:xfrm>
            <a:off x="5000628" y="5500702"/>
            <a:ext cx="3640740" cy="1107996"/>
          </a:xfrm>
          <a:prstGeom prst="rect">
            <a:avLst/>
          </a:prstGeom>
          <a:noFill/>
        </p:spPr>
        <p:txBody>
          <a:bodyPr wrap="none" rtlCol="0">
            <a:spAutoFit/>
          </a:bodyPr>
          <a:lstStyle/>
          <a:p>
            <a:pPr algn="ctr"/>
            <a:r>
              <a:rPr lang="pl-PL" sz="2400" b="1" dirty="0">
                <a:solidFill>
                  <a:srgbClr val="FF3300"/>
                </a:solidFill>
                <a:latin typeface="Verdana" pitchFamily="34" charset="0"/>
                <a:ea typeface="Verdana" pitchFamily="34" charset="0"/>
                <a:cs typeface="Verdana" pitchFamily="34" charset="0"/>
              </a:rPr>
              <a:t>Wymiana młodzieży</a:t>
            </a:r>
          </a:p>
          <a:p>
            <a:pPr algn="ctr"/>
            <a:r>
              <a:rPr lang="pl-PL" sz="2400" b="1" dirty="0">
                <a:solidFill>
                  <a:srgbClr val="FF3300"/>
                </a:solidFill>
                <a:latin typeface="Verdana" pitchFamily="34" charset="0"/>
                <a:ea typeface="Verdana" pitchFamily="34" charset="0"/>
                <a:cs typeface="Verdana" pitchFamily="34" charset="0"/>
              </a:rPr>
              <a:t>POLSKA-NIEMCY</a:t>
            </a:r>
          </a:p>
          <a:p>
            <a:endParaRPr lang="pl-PL" dirty="0"/>
          </a:p>
        </p:txBody>
      </p:sp>
      <p:pic>
        <p:nvPicPr>
          <p:cNvPr id="1026" name="Picture 2" descr="C:\Users\User\AppData\Local\Temp\44705189_356287584935537_728071465764651008_n.jpg"/>
          <p:cNvPicPr>
            <a:picLocks noChangeAspect="1" noChangeArrowheads="1"/>
          </p:cNvPicPr>
          <p:nvPr/>
        </p:nvPicPr>
        <p:blipFill>
          <a:blip r:embed="rId3"/>
          <a:srcRect/>
          <a:stretch>
            <a:fillRect/>
          </a:stretch>
        </p:blipFill>
        <p:spPr bwMode="auto">
          <a:xfrm>
            <a:off x="4667219" y="1928802"/>
            <a:ext cx="4476781" cy="3357586"/>
          </a:xfrm>
          <a:prstGeom prst="rect">
            <a:avLst/>
          </a:prstGeom>
          <a:noFill/>
        </p:spPr>
      </p:pic>
      <p:pic>
        <p:nvPicPr>
          <p:cNvPr id="12"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28802"/>
            <a:ext cx="4572000" cy="3356022"/>
          </a:xfrm>
          <a:prstGeom prst="round2DiagRect">
            <a:avLst>
              <a:gd name="adj1" fmla="val 0"/>
              <a:gd name="adj2" fmla="val 0"/>
            </a:avLst>
          </a:prstGeom>
          <a:ln w="0">
            <a:solidFill>
              <a:schemeClr val="bg1"/>
            </a:solidFill>
          </a:ln>
        </p:spPr>
        <p:style>
          <a:lnRef idx="2">
            <a:schemeClr val="accent6"/>
          </a:lnRef>
          <a:fillRef idx="1">
            <a:schemeClr val="lt1"/>
          </a:fillRef>
          <a:effectRef idx="0">
            <a:schemeClr val="accent6"/>
          </a:effectRef>
          <a:fontRef idx="minor">
            <a:schemeClr val="dk1"/>
          </a:fontRef>
        </p:style>
      </p:pic>
      <p:sp>
        <p:nvSpPr>
          <p:cNvPr id="13" name="pole tekstowe 12"/>
          <p:cNvSpPr txBox="1"/>
          <p:nvPr/>
        </p:nvSpPr>
        <p:spPr>
          <a:xfrm>
            <a:off x="0" y="1285860"/>
            <a:ext cx="9144000" cy="461665"/>
          </a:xfrm>
          <a:prstGeom prst="rect">
            <a:avLst/>
          </a:prstGeom>
          <a:noFill/>
        </p:spPr>
        <p:txBody>
          <a:bodyPr wrap="square" rtlCol="0">
            <a:spAutoFit/>
          </a:bodyPr>
          <a:lstStyle/>
          <a:p>
            <a:pPr algn="ctr"/>
            <a:r>
              <a:rPr lang="pl-PL" sz="2400" dirty="0">
                <a:solidFill>
                  <a:schemeClr val="tx2">
                    <a:lumMod val="50000"/>
                  </a:schemeClr>
                </a:solidFill>
                <a:latin typeface="Arial" pitchFamily="34" charset="0"/>
                <a:cs typeface="Arial" pitchFamily="34" charset="0"/>
              </a:rPr>
              <a:t>“Znajomość języków jest bramą do wiedzy.” ~ Roger Bacon</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3"/>
          <p:cNvSpPr>
            <a:spLocks noGrp="1"/>
          </p:cNvSpPr>
          <p:nvPr>
            <p:ph type="title"/>
          </p:nvPr>
        </p:nvSpPr>
        <p:spPr>
          <a:xfrm>
            <a:off x="4071934" y="1071546"/>
            <a:ext cx="5072066" cy="792088"/>
          </a:xfrm>
          <a:noFill/>
        </p:spPr>
        <p:txBody>
          <a:bodyPr>
            <a:noAutofit/>
          </a:bodyPr>
          <a:lstStyle/>
          <a:p>
            <a:pPr algn="ctr"/>
            <a:r>
              <a:rPr lang="pl-PL" sz="3600" dirty="0">
                <a:solidFill>
                  <a:srgbClr val="002060"/>
                </a:solidFill>
                <a:latin typeface="Verdana" pitchFamily="34" charset="0"/>
                <a:ea typeface="Verdana" pitchFamily="34" charset="0"/>
                <a:cs typeface="Verdana" pitchFamily="34" charset="0"/>
              </a:rPr>
              <a:t>Nauka to również przyjemność!</a:t>
            </a:r>
            <a:endParaRPr lang="pl-PL" sz="3600" b="1" dirty="0">
              <a:solidFill>
                <a:srgbClr val="002060"/>
              </a:solidFill>
              <a:latin typeface="Verdana" pitchFamily="34" charset="0"/>
              <a:ea typeface="Verdana" pitchFamily="34" charset="0"/>
              <a:cs typeface="Verdana" pitchFamily="34" charset="0"/>
            </a:endParaRPr>
          </a:p>
        </p:txBody>
      </p:sp>
      <p:sp>
        <p:nvSpPr>
          <p:cNvPr id="9" name="pole tekstowe 8"/>
          <p:cNvSpPr txBox="1"/>
          <p:nvPr/>
        </p:nvSpPr>
        <p:spPr>
          <a:xfrm>
            <a:off x="285720" y="6093296"/>
            <a:ext cx="8534752" cy="523220"/>
          </a:xfrm>
          <a:prstGeom prst="rect">
            <a:avLst/>
          </a:prstGeom>
          <a:solidFill>
            <a:schemeClr val="bg1"/>
          </a:solidFill>
        </p:spPr>
        <p:txBody>
          <a:bodyPr wrap="square" rtlCol="0">
            <a:spAutoFit/>
          </a:bodyPr>
          <a:lstStyle/>
          <a:p>
            <a:pPr algn="ctr"/>
            <a:r>
              <a:rPr lang="pl-PL" sz="2800" b="1" dirty="0">
                <a:solidFill>
                  <a:srgbClr val="FF3300"/>
                </a:solidFill>
                <a:latin typeface="Verdana" pitchFamily="34" charset="0"/>
                <a:ea typeface="Verdana" pitchFamily="34" charset="0"/>
                <a:cs typeface="Verdana" pitchFamily="34" charset="0"/>
              </a:rPr>
              <a:t>Warsztaty językowe w Wielkiej Brytanii</a:t>
            </a:r>
          </a:p>
        </p:txBody>
      </p:sp>
      <p:pic>
        <p:nvPicPr>
          <p:cNvPr id="11" name="Picture 2" descr="http://www.konopczynski.com/images/galeria/londyn.jpg"/>
          <p:cNvPicPr>
            <a:picLocks noChangeAspect="1" noChangeArrowheads="1"/>
          </p:cNvPicPr>
          <p:nvPr/>
        </p:nvPicPr>
        <p:blipFill>
          <a:blip r:embed="rId2" cstate="print"/>
          <a:srcRect/>
          <a:stretch>
            <a:fillRect/>
          </a:stretch>
        </p:blipFill>
        <p:spPr bwMode="auto">
          <a:xfrm>
            <a:off x="285720" y="285728"/>
            <a:ext cx="3714776" cy="5662768"/>
          </a:xfrm>
          <a:prstGeom prst="roundRect">
            <a:avLst>
              <a:gd name="adj" fmla="val 0"/>
            </a:avLst>
          </a:prstGeom>
          <a:noFill/>
        </p:spPr>
      </p:pic>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48" y="2500306"/>
            <a:ext cx="4503351" cy="3002233"/>
          </a:xfrm>
          <a:prstGeom prst="roundRect">
            <a:avLst>
              <a:gd name="adj" fmla="val 0"/>
            </a:avLst>
          </a:prstGeom>
          <a:solidFill>
            <a:srgbClr val="FFFFFF">
              <a:shade val="85000"/>
            </a:srgbClr>
          </a:solidFill>
          <a:ln w="0" cap="rnd">
            <a:solidFill>
              <a:schemeClr val="bg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3"/>
          <p:cNvSpPr>
            <a:spLocks noGrp="1"/>
          </p:cNvSpPr>
          <p:nvPr>
            <p:ph type="title"/>
          </p:nvPr>
        </p:nvSpPr>
        <p:spPr>
          <a:xfrm>
            <a:off x="971600" y="620688"/>
            <a:ext cx="7481776" cy="1008112"/>
          </a:xfrm>
          <a:solidFill>
            <a:srgbClr val="FFFFCC"/>
          </a:solidFill>
          <a:ln>
            <a:noFill/>
          </a:ln>
        </p:spPr>
        <p:txBody>
          <a:bodyPr>
            <a:noAutofit/>
          </a:bodyPr>
          <a:lstStyle/>
          <a:p>
            <a:pPr algn="ctr"/>
            <a:r>
              <a:rPr lang="pl-PL" sz="4400" dirty="0">
                <a:solidFill>
                  <a:srgbClr val="002060"/>
                </a:solidFill>
                <a:latin typeface="Verdana" pitchFamily="34" charset="0"/>
                <a:ea typeface="Verdana" pitchFamily="34" charset="0"/>
                <a:cs typeface="Verdana" pitchFamily="34" charset="0"/>
              </a:rPr>
              <a:t>Wymiana młodzieży</a:t>
            </a:r>
            <a:br>
              <a:rPr lang="pl-PL" sz="4400" dirty="0">
                <a:solidFill>
                  <a:srgbClr val="002060"/>
                </a:solidFill>
                <a:latin typeface="Verdana" pitchFamily="34" charset="0"/>
                <a:ea typeface="Verdana" pitchFamily="34" charset="0"/>
                <a:cs typeface="Verdana" pitchFamily="34" charset="0"/>
              </a:rPr>
            </a:br>
            <a:r>
              <a:rPr lang="pl-PL" sz="4400" dirty="0">
                <a:solidFill>
                  <a:srgbClr val="002060"/>
                </a:solidFill>
                <a:latin typeface="Verdana" pitchFamily="34" charset="0"/>
                <a:ea typeface="Verdana" pitchFamily="34" charset="0"/>
                <a:cs typeface="Verdana" pitchFamily="34" charset="0"/>
              </a:rPr>
              <a:t>P</a:t>
            </a:r>
            <a:r>
              <a:rPr lang="pl-PL" sz="4400" spc="600" dirty="0">
                <a:solidFill>
                  <a:srgbClr val="002060"/>
                </a:solidFill>
                <a:latin typeface="Verdana" pitchFamily="34" charset="0"/>
                <a:ea typeface="Verdana" pitchFamily="34" charset="0"/>
                <a:cs typeface="Verdana" pitchFamily="34" charset="0"/>
              </a:rPr>
              <a:t>OLSKA-NIEMCY</a:t>
            </a:r>
            <a:r>
              <a:rPr lang="pl-PL" sz="4400" b="1" dirty="0">
                <a:solidFill>
                  <a:srgbClr val="002060"/>
                </a:solidFill>
                <a:latin typeface="Verdana" pitchFamily="34" charset="0"/>
                <a:ea typeface="Verdana" pitchFamily="34" charset="0"/>
                <a:cs typeface="Verdana" pitchFamily="34" charset="0"/>
              </a:rPr>
              <a:t> </a:t>
            </a:r>
          </a:p>
        </p:txBody>
      </p:sp>
      <p:pic>
        <p:nvPicPr>
          <p:cNvPr id="7170" name="Picture 2" descr="http://www.konopczynski.com/images/zdjecia_glowne/wymiana_2015.jpg"/>
          <p:cNvPicPr>
            <a:picLocks noChangeAspect="1" noChangeArrowheads="1"/>
          </p:cNvPicPr>
          <p:nvPr/>
        </p:nvPicPr>
        <p:blipFill>
          <a:blip r:embed="rId2" cstate="print"/>
          <a:srcRect/>
          <a:stretch>
            <a:fillRect/>
          </a:stretch>
        </p:blipFill>
        <p:spPr bwMode="auto">
          <a:xfrm>
            <a:off x="467544" y="1700808"/>
            <a:ext cx="8181975" cy="3672408"/>
          </a:xfrm>
          <a:prstGeom prst="rect">
            <a:avLst/>
          </a:prstGeom>
          <a:noFill/>
        </p:spPr>
      </p:pic>
      <p:sp>
        <p:nvSpPr>
          <p:cNvPr id="4" name="pole tekstowe 3"/>
          <p:cNvSpPr txBox="1"/>
          <p:nvPr/>
        </p:nvSpPr>
        <p:spPr>
          <a:xfrm>
            <a:off x="0" y="5715016"/>
            <a:ext cx="9144000" cy="707886"/>
          </a:xfrm>
          <a:prstGeom prst="rect">
            <a:avLst/>
          </a:prstGeom>
          <a:noFill/>
        </p:spPr>
        <p:txBody>
          <a:bodyPr wrap="square" rtlCol="0">
            <a:spAutoFit/>
          </a:bodyPr>
          <a:lstStyle/>
          <a:p>
            <a:pPr algn="ctr"/>
            <a:r>
              <a:rPr lang="pl-PL" sz="4000" b="1" smtClean="0">
                <a:solidFill>
                  <a:srgbClr val="FF3300"/>
                </a:solidFill>
                <a:latin typeface="Verdana" pitchFamily="34" charset="0"/>
                <a:ea typeface="Verdana" pitchFamily="34" charset="0"/>
                <a:cs typeface="Verdana" pitchFamily="34" charset="0"/>
              </a:rPr>
              <a:t>25 lat </a:t>
            </a:r>
            <a:r>
              <a:rPr lang="pl-PL" sz="4000" b="1" dirty="0">
                <a:solidFill>
                  <a:srgbClr val="FF3300"/>
                </a:solidFill>
                <a:latin typeface="Verdana" pitchFamily="34" charset="0"/>
                <a:ea typeface="Verdana" pitchFamily="34" charset="0"/>
                <a:cs typeface="Verdana" pitchFamily="34" charset="0"/>
              </a:rPr>
              <a:t>współpracy!</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3"/>
          <p:cNvSpPr>
            <a:spLocks noGrp="1"/>
          </p:cNvSpPr>
          <p:nvPr>
            <p:ph type="title"/>
          </p:nvPr>
        </p:nvSpPr>
        <p:spPr>
          <a:xfrm>
            <a:off x="906648" y="620688"/>
            <a:ext cx="7481776" cy="1008112"/>
          </a:xfrm>
          <a:solidFill>
            <a:srgbClr val="FFFFCC"/>
          </a:solidFill>
        </p:spPr>
        <p:txBody>
          <a:bodyPr>
            <a:noAutofit/>
          </a:bodyPr>
          <a:lstStyle/>
          <a:p>
            <a:pPr algn="ctr"/>
            <a:r>
              <a:rPr lang="pl-PL" sz="4400" dirty="0">
                <a:solidFill>
                  <a:srgbClr val="002060"/>
                </a:solidFill>
                <a:latin typeface="Verdana" pitchFamily="34" charset="0"/>
                <a:ea typeface="Verdana" pitchFamily="34" charset="0"/>
                <a:cs typeface="Verdana" pitchFamily="34" charset="0"/>
              </a:rPr>
              <a:t>Wymiana młodzieży</a:t>
            </a:r>
            <a:br>
              <a:rPr lang="pl-PL" sz="4400" dirty="0">
                <a:solidFill>
                  <a:srgbClr val="002060"/>
                </a:solidFill>
                <a:latin typeface="Verdana" pitchFamily="34" charset="0"/>
                <a:ea typeface="Verdana" pitchFamily="34" charset="0"/>
                <a:cs typeface="Verdana" pitchFamily="34" charset="0"/>
              </a:rPr>
            </a:br>
            <a:r>
              <a:rPr lang="pl-PL" sz="4400" dirty="0">
                <a:solidFill>
                  <a:srgbClr val="002060"/>
                </a:solidFill>
                <a:latin typeface="Verdana" pitchFamily="34" charset="0"/>
                <a:ea typeface="Verdana" pitchFamily="34" charset="0"/>
                <a:cs typeface="Verdana" pitchFamily="34" charset="0"/>
              </a:rPr>
              <a:t>P</a:t>
            </a:r>
            <a:r>
              <a:rPr lang="pl-PL" sz="4400" spc="600" dirty="0">
                <a:solidFill>
                  <a:srgbClr val="002060"/>
                </a:solidFill>
                <a:latin typeface="Verdana" pitchFamily="34" charset="0"/>
                <a:ea typeface="Verdana" pitchFamily="34" charset="0"/>
                <a:cs typeface="Verdana" pitchFamily="34" charset="0"/>
              </a:rPr>
              <a:t>OLSKA-NIEMCY</a:t>
            </a:r>
            <a:r>
              <a:rPr lang="pl-PL" sz="4400" b="1" dirty="0">
                <a:solidFill>
                  <a:srgbClr val="002060"/>
                </a:solidFill>
                <a:latin typeface="Verdana" pitchFamily="34" charset="0"/>
                <a:ea typeface="Verdana" pitchFamily="34" charset="0"/>
                <a:cs typeface="Verdana" pitchFamily="34" charset="0"/>
              </a:rPr>
              <a:t> </a:t>
            </a:r>
          </a:p>
        </p:txBody>
      </p:sp>
      <p:pic>
        <p:nvPicPr>
          <p:cNvPr id="1026" name="Picture 2" descr="C:\Users\User\AppData\Local\Temp\44800110_896410594081811_1819822615917756416_n-1.jpg"/>
          <p:cNvPicPr>
            <a:picLocks noChangeAspect="1" noChangeArrowheads="1"/>
          </p:cNvPicPr>
          <p:nvPr/>
        </p:nvPicPr>
        <p:blipFill>
          <a:blip r:embed="rId2"/>
          <a:srcRect/>
          <a:stretch>
            <a:fillRect/>
          </a:stretch>
        </p:blipFill>
        <p:spPr bwMode="auto">
          <a:xfrm>
            <a:off x="1643042" y="2071678"/>
            <a:ext cx="5905541" cy="4429156"/>
          </a:xfrm>
          <a:prstGeom prst="rect">
            <a:avLst/>
          </a:prstGeom>
          <a:noFill/>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Local\Temp\44742077_291209558162478_7560936908361039872_n.jpg"/>
          <p:cNvPicPr>
            <a:picLocks noChangeAspect="1" noChangeArrowheads="1"/>
          </p:cNvPicPr>
          <p:nvPr/>
        </p:nvPicPr>
        <p:blipFill>
          <a:blip r:embed="rId3"/>
          <a:srcRect/>
          <a:stretch>
            <a:fillRect/>
          </a:stretch>
        </p:blipFill>
        <p:spPr bwMode="auto">
          <a:xfrm>
            <a:off x="285720" y="285728"/>
            <a:ext cx="6072230" cy="3415629"/>
          </a:xfrm>
          <a:prstGeom prst="rect">
            <a:avLst/>
          </a:prstGeom>
          <a:noFill/>
        </p:spPr>
      </p:pic>
      <p:pic>
        <p:nvPicPr>
          <p:cNvPr id="2051" name="Picture 3" descr="C:\Users\User\AppData\Local\Temp\43681913_1960842670648317_8065761609076703232_n-1.jpg"/>
          <p:cNvPicPr>
            <a:picLocks noChangeAspect="1" noChangeArrowheads="1"/>
          </p:cNvPicPr>
          <p:nvPr/>
        </p:nvPicPr>
        <p:blipFill>
          <a:blip r:embed="rId4" cstate="print"/>
          <a:srcRect/>
          <a:stretch>
            <a:fillRect/>
          </a:stretch>
        </p:blipFill>
        <p:spPr bwMode="auto">
          <a:xfrm>
            <a:off x="4572000" y="3429000"/>
            <a:ext cx="4214842" cy="3161132"/>
          </a:xfrm>
          <a:prstGeom prst="rect">
            <a:avLst/>
          </a:prstGeom>
          <a:noFill/>
        </p:spPr>
      </p:pic>
      <p:sp>
        <p:nvSpPr>
          <p:cNvPr id="4" name="pole tekstowe 3"/>
          <p:cNvSpPr txBox="1"/>
          <p:nvPr/>
        </p:nvSpPr>
        <p:spPr>
          <a:xfrm>
            <a:off x="214282" y="4429132"/>
            <a:ext cx="4286280" cy="1200329"/>
          </a:xfrm>
          <a:prstGeom prst="rect">
            <a:avLst/>
          </a:prstGeom>
          <a:noFill/>
        </p:spPr>
        <p:txBody>
          <a:bodyPr wrap="square" rtlCol="0">
            <a:spAutoFit/>
          </a:bodyPr>
          <a:lstStyle/>
          <a:p>
            <a:r>
              <a:rPr lang="pl-PL" sz="2400" dirty="0">
                <a:solidFill>
                  <a:schemeClr val="tx2">
                    <a:lumMod val="50000"/>
                  </a:schemeClr>
                </a:solidFill>
                <a:latin typeface="Arial" pitchFamily="34" charset="0"/>
                <a:cs typeface="Arial" pitchFamily="34" charset="0"/>
              </a:rPr>
              <a:t>“Granice mojego języka są granicami mojego świata.” </a:t>
            </a:r>
          </a:p>
          <a:p>
            <a:r>
              <a:rPr lang="pl-PL" sz="2400" dirty="0">
                <a:solidFill>
                  <a:schemeClr val="tx2">
                    <a:lumMod val="50000"/>
                  </a:schemeClr>
                </a:solidFill>
                <a:latin typeface="Arial" pitchFamily="34" charset="0"/>
                <a:cs typeface="Arial" pitchFamily="34" charset="0"/>
              </a:rPr>
              <a:t>~ Ludwig Wittgenstein</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1571604" y="285728"/>
            <a:ext cx="6286544" cy="2123658"/>
          </a:xfrm>
          <a:prstGeom prst="rect">
            <a:avLst/>
          </a:prstGeom>
        </p:spPr>
        <p:txBody>
          <a:bodyPr wrap="square">
            <a:spAutoFit/>
          </a:bodyPr>
          <a:lstStyle/>
          <a:p>
            <a:pPr algn="ctr"/>
            <a:r>
              <a:rPr lang="pl-PL" sz="4400" b="1" dirty="0">
                <a:solidFill>
                  <a:srgbClr val="002060"/>
                </a:solidFill>
                <a:latin typeface="Verdana" pitchFamily="34" charset="0"/>
                <a:ea typeface="Verdana" pitchFamily="34" charset="0"/>
                <a:cs typeface="Verdana" pitchFamily="34" charset="0"/>
              </a:rPr>
              <a:t>Drużyna siatkarska w naszej szkole</a:t>
            </a:r>
            <a:br>
              <a:rPr lang="pl-PL" sz="4400" b="1" dirty="0">
                <a:solidFill>
                  <a:srgbClr val="002060"/>
                </a:solidFill>
                <a:latin typeface="Verdana" pitchFamily="34" charset="0"/>
                <a:ea typeface="Verdana" pitchFamily="34" charset="0"/>
                <a:cs typeface="Verdana" pitchFamily="34" charset="0"/>
              </a:rPr>
            </a:br>
            <a:endParaRPr lang="pl-PL" sz="4400" b="1" dirty="0"/>
          </a:p>
        </p:txBody>
      </p:sp>
      <p:pic>
        <p:nvPicPr>
          <p:cNvPr id="6" name="Obraz 5"/>
          <p:cNvPicPr>
            <a:picLocks noChangeAspect="1"/>
          </p:cNvPicPr>
          <p:nvPr/>
        </p:nvPicPr>
        <p:blipFill>
          <a:blip r:embed="rId2" cstate="print"/>
          <a:stretch>
            <a:fillRect/>
          </a:stretch>
        </p:blipFill>
        <p:spPr>
          <a:xfrm>
            <a:off x="4624105" y="3185109"/>
            <a:ext cx="4340383" cy="3340235"/>
          </a:xfrm>
          <a:prstGeom prst="rect">
            <a:avLst/>
          </a:prstGeom>
          <a:effectLst/>
        </p:spPr>
        <p:style>
          <a:lnRef idx="1">
            <a:schemeClr val="accent6"/>
          </a:lnRef>
          <a:fillRef idx="3">
            <a:schemeClr val="accent6"/>
          </a:fillRef>
          <a:effectRef idx="2">
            <a:schemeClr val="accent6"/>
          </a:effectRef>
          <a:fontRef idx="minor">
            <a:schemeClr val="lt1"/>
          </a:fontRef>
        </p:style>
      </p:pic>
      <p:pic>
        <p:nvPicPr>
          <p:cNvPr id="8" name="Obraz 7" descr="C:\Users\ania\Desktop\medale ĹšLS_2013_14.jpg"/>
          <p:cNvPicPr/>
          <p:nvPr/>
        </p:nvPicPr>
        <p:blipFill>
          <a:blip r:embed="rId3" cstate="print"/>
          <a:srcRect t="3698" r="4925" b="21539"/>
          <a:stretch>
            <a:fillRect/>
          </a:stretch>
        </p:blipFill>
        <p:spPr bwMode="auto">
          <a:xfrm>
            <a:off x="7286644" y="1214422"/>
            <a:ext cx="1656184" cy="1728192"/>
          </a:xfrm>
          <a:prstGeom prst="roundRect">
            <a:avLst>
              <a:gd name="adj" fmla="val 0"/>
            </a:avLst>
          </a:prstGeom>
          <a:noFill/>
          <a:ln w="76200">
            <a:noFill/>
            <a:miter lim="800000"/>
            <a:headEnd/>
            <a:tailEnd/>
          </a:ln>
        </p:spPr>
      </p:pic>
      <p:pic>
        <p:nvPicPr>
          <p:cNvPr id="9" name="Obraz 8" descr="C:\Users\ania\Desktop\III miejsce ĹšrĂłdmiejska Liga SiatkĂłwki_2013_14.JPG"/>
          <p:cNvPicPr/>
          <p:nvPr/>
        </p:nvPicPr>
        <p:blipFill>
          <a:blip r:embed="rId4" cstate="print"/>
          <a:srcRect l="16642" t="7487" r="11285"/>
          <a:stretch>
            <a:fillRect/>
          </a:stretch>
        </p:blipFill>
        <p:spPr bwMode="auto">
          <a:xfrm>
            <a:off x="216024" y="3212976"/>
            <a:ext cx="4283968" cy="3312368"/>
          </a:xfrm>
          <a:prstGeom prst="roundRect">
            <a:avLst>
              <a:gd name="adj" fmla="val 0"/>
            </a:avLst>
          </a:prstGeom>
          <a:noFill/>
          <a:ln w="76200">
            <a:noFill/>
            <a:miter lim="800000"/>
            <a:headEnd/>
            <a:tailEnd/>
          </a:ln>
        </p:spPr>
      </p:pic>
      <p:pic>
        <p:nvPicPr>
          <p:cNvPr id="11" name="Obraz 10"/>
          <p:cNvPicPr>
            <a:picLocks noChangeAspect="1"/>
          </p:cNvPicPr>
          <p:nvPr/>
        </p:nvPicPr>
        <p:blipFill>
          <a:blip r:embed="rId5" cstate="print"/>
          <a:stretch>
            <a:fillRect/>
          </a:stretch>
        </p:blipFill>
        <p:spPr>
          <a:xfrm>
            <a:off x="428596" y="357166"/>
            <a:ext cx="1224640" cy="2708920"/>
          </a:xfrm>
          <a:prstGeom prst="rect">
            <a:avLst/>
          </a:prstGeom>
          <a:effectLst/>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191023945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le tekstowe 15"/>
          <p:cNvSpPr txBox="1"/>
          <p:nvPr/>
        </p:nvSpPr>
        <p:spPr>
          <a:xfrm>
            <a:off x="1" y="3068960"/>
            <a:ext cx="9144000" cy="584775"/>
          </a:xfrm>
          <a:prstGeom prst="rect">
            <a:avLst/>
          </a:prstGeom>
          <a:noFill/>
        </p:spPr>
        <p:txBody>
          <a:bodyPr wrap="square" rtlCol="0">
            <a:spAutoFit/>
          </a:bodyPr>
          <a:lstStyle/>
          <a:p>
            <a:pPr algn="ctr"/>
            <a:r>
              <a:rPr lang="pl-PL" sz="3200" dirty="0">
                <a:solidFill>
                  <a:srgbClr val="FF3300"/>
                </a:solidFill>
                <a:latin typeface="Arial" pitchFamily="34" charset="0"/>
                <a:cs typeface="Arial" pitchFamily="34" charset="0"/>
              </a:rPr>
              <a:t>Film „Spotkanie” w ramach projektu „Rówieśnicy”</a:t>
            </a:r>
          </a:p>
        </p:txBody>
      </p:sp>
      <p:sp>
        <p:nvSpPr>
          <p:cNvPr id="4" name="Tytuł 1"/>
          <p:cNvSpPr>
            <a:spLocks noGrp="1"/>
          </p:cNvSpPr>
          <p:nvPr>
            <p:ph type="title"/>
          </p:nvPr>
        </p:nvSpPr>
        <p:spPr>
          <a:xfrm>
            <a:off x="0" y="202630"/>
            <a:ext cx="9144000" cy="706090"/>
          </a:xfrm>
        </p:spPr>
        <p:txBody>
          <a:bodyPr>
            <a:normAutofit/>
          </a:bodyPr>
          <a:lstStyle/>
          <a:p>
            <a:r>
              <a:rPr lang="pl-PL" sz="4000" b="1" dirty="0">
                <a:solidFill>
                  <a:srgbClr val="000066"/>
                </a:solidFill>
                <a:latin typeface="Verdana" pitchFamily="34" charset="0"/>
                <a:ea typeface="Verdana" pitchFamily="34" charset="0"/>
                <a:cs typeface="Verdana" pitchFamily="34" charset="0"/>
              </a:rPr>
              <a:t>    Projekty historyczne</a:t>
            </a:r>
          </a:p>
        </p:txBody>
      </p:sp>
      <p:pic>
        <p:nvPicPr>
          <p:cNvPr id="9" name="Picture 4" descr="http://pl.strima.com/img/konkurs-strima-ozdoby-choinkowe-2012/klatki-film.jpg"/>
          <p:cNvPicPr>
            <a:picLocks noChangeAspect="1" noChangeArrowheads="1"/>
          </p:cNvPicPr>
          <p:nvPr/>
        </p:nvPicPr>
        <p:blipFill>
          <a:blip r:embed="rId3" cstate="print"/>
          <a:srcRect/>
          <a:stretch>
            <a:fillRect/>
          </a:stretch>
        </p:blipFill>
        <p:spPr bwMode="auto">
          <a:xfrm>
            <a:off x="148583" y="1052736"/>
            <a:ext cx="8869059" cy="2002259"/>
          </a:xfrm>
          <a:prstGeom prst="rect">
            <a:avLst/>
          </a:prstGeom>
          <a:noFill/>
        </p:spPr>
      </p:pic>
      <p:pic>
        <p:nvPicPr>
          <p:cNvPr id="10" name="Obraz 9" descr="C:\Users\ania\Desktop\baner lo\spotkanie.jpg"/>
          <p:cNvPicPr/>
          <p:nvPr/>
        </p:nvPicPr>
        <p:blipFill>
          <a:blip r:embed="rId4" cstate="print"/>
          <a:srcRect t="4762"/>
          <a:stretch>
            <a:fillRect/>
          </a:stretch>
        </p:blipFill>
        <p:spPr bwMode="auto">
          <a:xfrm>
            <a:off x="179512" y="1340768"/>
            <a:ext cx="2088232" cy="1368152"/>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1" name="Picture 5"/>
          <p:cNvPicPr>
            <a:picLocks noChangeAspect="1" noChangeArrowheads="1"/>
          </p:cNvPicPr>
          <p:nvPr/>
        </p:nvPicPr>
        <p:blipFill>
          <a:blip r:embed="rId5" cstate="print"/>
          <a:srcRect/>
          <a:stretch>
            <a:fillRect/>
          </a:stretch>
        </p:blipFill>
        <p:spPr bwMode="auto">
          <a:xfrm>
            <a:off x="2411760" y="1340767"/>
            <a:ext cx="2115637" cy="1368153"/>
          </a:xfrm>
          <a:prstGeom prst="rect">
            <a:avLst/>
          </a:prstGeom>
          <a:noFill/>
          <a:ln w="9525">
            <a:noFill/>
            <a:miter lim="800000"/>
            <a:headEnd/>
            <a:tailEnd/>
          </a:ln>
        </p:spPr>
      </p:pic>
      <p:pic>
        <p:nvPicPr>
          <p:cNvPr id="14" name="Picture 6"/>
          <p:cNvPicPr>
            <a:picLocks noChangeAspect="1" noChangeArrowheads="1"/>
          </p:cNvPicPr>
          <p:nvPr/>
        </p:nvPicPr>
        <p:blipFill>
          <a:blip r:embed="rId6" cstate="print"/>
          <a:srcRect/>
          <a:stretch>
            <a:fillRect/>
          </a:stretch>
        </p:blipFill>
        <p:spPr bwMode="auto">
          <a:xfrm>
            <a:off x="4644008" y="1340768"/>
            <a:ext cx="2088232" cy="1368152"/>
          </a:xfrm>
          <a:prstGeom prst="rect">
            <a:avLst/>
          </a:prstGeom>
          <a:noFill/>
          <a:ln w="9525">
            <a:noFill/>
            <a:miter lim="800000"/>
            <a:headEnd/>
            <a:tailEnd/>
          </a:ln>
        </p:spPr>
      </p:pic>
      <p:pic>
        <p:nvPicPr>
          <p:cNvPr id="15" name="Picture 7"/>
          <p:cNvPicPr>
            <a:picLocks noChangeAspect="1" noChangeArrowheads="1"/>
          </p:cNvPicPr>
          <p:nvPr/>
        </p:nvPicPr>
        <p:blipFill>
          <a:blip r:embed="rId7" cstate="print"/>
          <a:srcRect/>
          <a:stretch>
            <a:fillRect/>
          </a:stretch>
        </p:blipFill>
        <p:spPr bwMode="auto">
          <a:xfrm>
            <a:off x="6876256" y="1355488"/>
            <a:ext cx="2016224" cy="1353432"/>
          </a:xfrm>
          <a:prstGeom prst="rect">
            <a:avLst/>
          </a:prstGeom>
          <a:noFill/>
          <a:ln w="9525">
            <a:noFill/>
            <a:miter lim="800000"/>
            <a:headEnd/>
            <a:tailEnd/>
          </a:ln>
        </p:spPr>
      </p:pic>
      <p:pic>
        <p:nvPicPr>
          <p:cNvPr id="17" name="Obraz 16"/>
          <p:cNvPicPr>
            <a:picLocks noChangeAspect="1"/>
          </p:cNvPicPr>
          <p:nvPr/>
        </p:nvPicPr>
        <p:blipFill>
          <a:blip r:embed="rId8" cstate="print">
            <a:extLst>
              <a:ext uri="{28A0092B-C50C-407E-A947-70E740481C1C}">
                <a14:useLocalDpi xmlns:a14="http://schemas.microsoft.com/office/drawing/2010/main" val="0"/>
              </a:ext>
            </a:extLst>
          </a:blip>
          <a:srcRect t="13965"/>
          <a:stretch>
            <a:fillRect/>
          </a:stretch>
        </p:blipFill>
        <p:spPr>
          <a:xfrm>
            <a:off x="179512" y="3717032"/>
            <a:ext cx="4608512" cy="2633435"/>
          </a:xfrm>
          <a:prstGeom prst="round2DiagRect">
            <a:avLst>
              <a:gd name="adj1" fmla="val 0"/>
              <a:gd name="adj2" fmla="val 0"/>
            </a:avLst>
          </a:prstGeom>
          <a:ln w="0" cap="sq">
            <a:solidFill>
              <a:schemeClr val="bg1">
                <a:lumMod val="85000"/>
              </a:schemeClr>
            </a:solidFill>
            <a:miter lim="800000"/>
          </a:ln>
          <a:effectLst/>
        </p:spPr>
      </p:pic>
      <p:sp>
        <p:nvSpPr>
          <p:cNvPr id="19" name="pole tekstowe 18"/>
          <p:cNvSpPr txBox="1"/>
          <p:nvPr/>
        </p:nvSpPr>
        <p:spPr>
          <a:xfrm>
            <a:off x="0" y="6334780"/>
            <a:ext cx="5250884" cy="523220"/>
          </a:xfrm>
          <a:prstGeom prst="rect">
            <a:avLst/>
          </a:prstGeom>
          <a:noFill/>
        </p:spPr>
        <p:txBody>
          <a:bodyPr wrap="square" rtlCol="0">
            <a:spAutoFit/>
          </a:bodyPr>
          <a:lstStyle/>
          <a:p>
            <a:pPr algn="ctr"/>
            <a:r>
              <a:rPr lang="pl-PL" sz="2800" dirty="0">
                <a:solidFill>
                  <a:srgbClr val="FF3300"/>
                </a:solidFill>
                <a:latin typeface="Arial" pitchFamily="34" charset="0"/>
                <a:cs typeface="Arial" pitchFamily="34" charset="0"/>
              </a:rPr>
              <a:t>O tym nie można zapomnieć…</a:t>
            </a:r>
          </a:p>
        </p:txBody>
      </p:sp>
      <p:sp>
        <p:nvSpPr>
          <p:cNvPr id="13" name="pole tekstowe 12"/>
          <p:cNvSpPr txBox="1"/>
          <p:nvPr/>
        </p:nvSpPr>
        <p:spPr>
          <a:xfrm>
            <a:off x="2928926" y="5929330"/>
            <a:ext cx="1797287" cy="400110"/>
          </a:xfrm>
          <a:prstGeom prst="rect">
            <a:avLst/>
          </a:prstGeom>
          <a:noFill/>
        </p:spPr>
        <p:txBody>
          <a:bodyPr wrap="none" rtlCol="0">
            <a:spAutoFit/>
          </a:bodyPr>
          <a:lstStyle/>
          <a:p>
            <a:r>
              <a:rPr lang="pl-PL" sz="2000" b="1" dirty="0" err="1">
                <a:solidFill>
                  <a:schemeClr val="bg1">
                    <a:lumMod val="95000"/>
                  </a:schemeClr>
                </a:solidFill>
                <a:latin typeface="Arial" pitchFamily="34" charset="0"/>
                <a:cs typeface="Arial" pitchFamily="34" charset="0"/>
              </a:rPr>
              <a:t>Ravensbrück</a:t>
            </a:r>
            <a:endParaRPr lang="pl-PL" sz="2000" b="1" dirty="0">
              <a:solidFill>
                <a:schemeClr val="bg1">
                  <a:lumMod val="95000"/>
                </a:schemeClr>
              </a:solidFill>
              <a:latin typeface="Arial" pitchFamily="34" charset="0"/>
              <a:cs typeface="Arial" pitchFamily="34" charset="0"/>
            </a:endParaRPr>
          </a:p>
        </p:txBody>
      </p:sp>
      <p:pic>
        <p:nvPicPr>
          <p:cNvPr id="20" name="Picture 6" descr="http://konopczynski.com/images/galeria/komiks_pazdziernik/1-komiks.JPG"/>
          <p:cNvPicPr>
            <a:picLocks noChangeAspect="1" noChangeArrowheads="1"/>
          </p:cNvPicPr>
          <p:nvPr/>
        </p:nvPicPr>
        <p:blipFill>
          <a:blip r:embed="rId9" cstate="print"/>
          <a:srcRect l="564" t="3009"/>
          <a:stretch>
            <a:fillRect/>
          </a:stretch>
        </p:blipFill>
        <p:spPr bwMode="auto">
          <a:xfrm rot="19713037">
            <a:off x="5070701" y="4259748"/>
            <a:ext cx="2407935" cy="1761540"/>
          </a:xfrm>
          <a:prstGeom prst="flowChartMultidocument">
            <a:avLst/>
          </a:prstGeom>
          <a:ln w="0" cap="sq">
            <a:solidFill>
              <a:schemeClr val="bg1">
                <a:lumMod val="85000"/>
              </a:schemeClr>
            </a:solidFill>
            <a:miter lim="800000"/>
          </a:ln>
          <a:effectLst/>
        </p:spPr>
      </p:pic>
      <p:pic>
        <p:nvPicPr>
          <p:cNvPr id="21" name="Picture 10" descr="http://www.konopczynski.com/images/zdjecia_glowne/sila_i_nadzieja.jpg"/>
          <p:cNvPicPr>
            <a:picLocks noChangeAspect="1" noChangeArrowheads="1"/>
          </p:cNvPicPr>
          <p:nvPr/>
        </p:nvPicPr>
        <p:blipFill>
          <a:blip r:embed="rId10" cstate="print"/>
          <a:srcRect/>
          <a:stretch>
            <a:fillRect/>
          </a:stretch>
        </p:blipFill>
        <p:spPr bwMode="auto">
          <a:xfrm>
            <a:off x="7092280" y="3789040"/>
            <a:ext cx="1791063" cy="2520280"/>
          </a:xfrm>
          <a:prstGeom prst="round2DiagRect">
            <a:avLst>
              <a:gd name="adj1" fmla="val 0"/>
              <a:gd name="adj2" fmla="val 0"/>
            </a:avLst>
          </a:prstGeom>
          <a:ln w="0" cap="sq">
            <a:solidFill>
              <a:schemeClr val="bg1">
                <a:lumMod val="85000"/>
              </a:schemeClr>
            </a:solidFill>
            <a:miter lim="800000"/>
          </a:ln>
          <a:effectLst/>
        </p:spPr>
      </p:pic>
      <p:sp>
        <p:nvSpPr>
          <p:cNvPr id="22" name="pole tekstowe 21"/>
          <p:cNvSpPr txBox="1"/>
          <p:nvPr/>
        </p:nvSpPr>
        <p:spPr>
          <a:xfrm>
            <a:off x="5357818" y="6334780"/>
            <a:ext cx="3564395" cy="523220"/>
          </a:xfrm>
          <a:prstGeom prst="rect">
            <a:avLst/>
          </a:prstGeom>
          <a:noFill/>
        </p:spPr>
        <p:txBody>
          <a:bodyPr wrap="square" rtlCol="0">
            <a:spAutoFit/>
          </a:bodyPr>
          <a:lstStyle/>
          <a:p>
            <a:pPr algn="ctr"/>
            <a:r>
              <a:rPr lang="pl-PL" sz="2800" dirty="0">
                <a:solidFill>
                  <a:srgbClr val="FF3300"/>
                </a:solidFill>
                <a:latin typeface="Arial" pitchFamily="34" charset="0"/>
                <a:cs typeface="Arial" pitchFamily="34" charset="0"/>
              </a:rPr>
              <a:t>Komiks historyczny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konopczynski.com/images/galeria/certyfikatwarsisawa.jpg">
            <a:hlinkClick r:id="rId2"/>
          </p:cNvPr>
          <p:cNvPicPr>
            <a:picLocks noChangeAspect="1" noChangeArrowheads="1"/>
          </p:cNvPicPr>
          <p:nvPr/>
        </p:nvPicPr>
        <p:blipFill>
          <a:blip r:embed="rId3" cstate="print"/>
          <a:srcRect l="3774" t="16873" r="5660" b="3946"/>
          <a:stretch>
            <a:fillRect/>
          </a:stretch>
        </p:blipFill>
        <p:spPr bwMode="auto">
          <a:xfrm>
            <a:off x="35496" y="1412776"/>
            <a:ext cx="4464496" cy="5472608"/>
          </a:xfrm>
          <a:prstGeom prst="rect">
            <a:avLst/>
          </a:prstGeom>
          <a:noFill/>
        </p:spPr>
      </p:pic>
      <p:sp>
        <p:nvSpPr>
          <p:cNvPr id="6" name="Tytuł 3"/>
          <p:cNvSpPr>
            <a:spLocks noGrp="1"/>
          </p:cNvSpPr>
          <p:nvPr>
            <p:ph type="title"/>
          </p:nvPr>
        </p:nvSpPr>
        <p:spPr>
          <a:xfrm>
            <a:off x="0" y="-27384"/>
            <a:ext cx="9144000" cy="1224136"/>
          </a:xfrm>
          <a:noFill/>
        </p:spPr>
        <p:txBody>
          <a:bodyPr>
            <a:noAutofit/>
          </a:bodyPr>
          <a:lstStyle/>
          <a:p>
            <a:pPr algn="ctr"/>
            <a:r>
              <a:rPr lang="pl-PL" sz="3000" dirty="0">
                <a:solidFill>
                  <a:srgbClr val="002060"/>
                </a:solidFill>
                <a:latin typeface="Verdana" pitchFamily="34" charset="0"/>
                <a:ea typeface="Verdana" pitchFamily="34" charset="0"/>
                <a:cs typeface="Verdana" pitchFamily="34" charset="0"/>
              </a:rPr>
              <a:t>LXXXIII LICEUM OGÓLNOKSZTAŁCĄCE</a:t>
            </a:r>
            <a:br>
              <a:rPr lang="pl-PL" sz="3000" dirty="0">
                <a:solidFill>
                  <a:srgbClr val="002060"/>
                </a:solidFill>
                <a:latin typeface="Verdana" pitchFamily="34" charset="0"/>
                <a:ea typeface="Verdana" pitchFamily="34" charset="0"/>
                <a:cs typeface="Verdana" pitchFamily="34" charset="0"/>
              </a:rPr>
            </a:br>
            <a:r>
              <a:rPr lang="pl-PL" sz="3000" dirty="0">
                <a:solidFill>
                  <a:srgbClr val="002060"/>
                </a:solidFill>
                <a:latin typeface="Verdana" pitchFamily="34" charset="0"/>
                <a:ea typeface="Verdana" pitchFamily="34" charset="0"/>
                <a:cs typeface="Verdana" pitchFamily="34" charset="0"/>
              </a:rPr>
              <a:t>IM. EMILIANA KONOPCZYŃSKIEGO</a:t>
            </a:r>
            <a:endParaRPr lang="pl-PL" sz="3000" b="1" dirty="0">
              <a:solidFill>
                <a:srgbClr val="002060"/>
              </a:solidFill>
              <a:latin typeface="Verdana" pitchFamily="34" charset="0"/>
              <a:ea typeface="Verdana" pitchFamily="34" charset="0"/>
              <a:cs typeface="Verdana" pitchFamily="34" charset="0"/>
            </a:endParaRPr>
          </a:p>
        </p:txBody>
      </p:sp>
      <p:sp>
        <p:nvSpPr>
          <p:cNvPr id="8" name="pole tekstowe 7"/>
          <p:cNvSpPr txBox="1"/>
          <p:nvPr/>
        </p:nvSpPr>
        <p:spPr>
          <a:xfrm>
            <a:off x="4427984" y="1484784"/>
            <a:ext cx="4588376" cy="5663089"/>
          </a:xfrm>
          <a:prstGeom prst="rect">
            <a:avLst/>
          </a:prstGeom>
          <a:noFill/>
        </p:spPr>
        <p:txBody>
          <a:bodyPr wrap="square" rtlCol="0">
            <a:spAutoFit/>
          </a:bodyPr>
          <a:lstStyle/>
          <a:p>
            <a:pPr algn="ctr"/>
            <a:r>
              <a:rPr lang="pl-PL" sz="3200" b="1" dirty="0">
                <a:solidFill>
                  <a:srgbClr val="FF3300"/>
                </a:solidFill>
                <a:latin typeface="Verdana" pitchFamily="34" charset="0"/>
                <a:ea typeface="Verdana" pitchFamily="34" charset="0"/>
                <a:cs typeface="Verdana" pitchFamily="34" charset="0"/>
              </a:rPr>
              <a:t>Wspieramy </a:t>
            </a:r>
          </a:p>
          <a:p>
            <a:pPr algn="ctr"/>
            <a:r>
              <a:rPr lang="pl-PL" sz="3200" b="1" dirty="0">
                <a:solidFill>
                  <a:srgbClr val="FF3300"/>
                </a:solidFill>
                <a:latin typeface="Verdana" pitchFamily="34" charset="0"/>
                <a:ea typeface="Verdana" pitchFamily="34" charset="0"/>
                <a:cs typeface="Verdana" pitchFamily="34" charset="0"/>
              </a:rPr>
              <a:t>uzdolnionych</a:t>
            </a:r>
          </a:p>
          <a:p>
            <a:pPr algn="ctr"/>
            <a:endParaRPr lang="pl-PL" sz="2400" b="1" dirty="0">
              <a:latin typeface="Verdana" pitchFamily="34" charset="0"/>
              <a:ea typeface="Verdana" pitchFamily="34" charset="0"/>
              <a:cs typeface="Verdana" pitchFamily="34" charset="0"/>
            </a:endParaRPr>
          </a:p>
          <a:p>
            <a:pPr algn="ctr"/>
            <a:r>
              <a:rPr lang="pl-PL" sz="2800" dirty="0">
                <a:solidFill>
                  <a:schemeClr val="tx2">
                    <a:lumMod val="50000"/>
                  </a:schemeClr>
                </a:solidFill>
                <a:latin typeface="Arial" pitchFamily="34" charset="0"/>
                <a:ea typeface="Verdana" pitchFamily="34" charset="0"/>
                <a:cs typeface="Arial" pitchFamily="34" charset="0"/>
              </a:rPr>
              <a:t>Edukacja jest </a:t>
            </a:r>
          </a:p>
          <a:p>
            <a:pPr algn="ctr"/>
            <a:r>
              <a:rPr lang="pl-PL" sz="2800" dirty="0">
                <a:solidFill>
                  <a:schemeClr val="tx2">
                    <a:lumMod val="50000"/>
                  </a:schemeClr>
                </a:solidFill>
                <a:latin typeface="Arial" pitchFamily="34" charset="0"/>
                <a:ea typeface="Verdana" pitchFamily="34" charset="0"/>
                <a:cs typeface="Arial" pitchFamily="34" charset="0"/>
              </a:rPr>
              <a:t>kreowaniem umysłów </a:t>
            </a:r>
          </a:p>
          <a:p>
            <a:pPr algn="ctr"/>
            <a:r>
              <a:rPr lang="pl-PL" sz="2800" dirty="0">
                <a:solidFill>
                  <a:schemeClr val="tx2">
                    <a:lumMod val="50000"/>
                  </a:schemeClr>
                </a:solidFill>
                <a:latin typeface="Arial" pitchFamily="34" charset="0"/>
                <a:ea typeface="Verdana" pitchFamily="34" charset="0"/>
                <a:cs typeface="Arial" pitchFamily="34" charset="0"/>
              </a:rPr>
              <a:t>~Philip </a:t>
            </a:r>
            <a:r>
              <a:rPr lang="pl-PL" sz="2800" dirty="0" err="1">
                <a:solidFill>
                  <a:schemeClr val="tx2">
                    <a:lumMod val="50000"/>
                  </a:schemeClr>
                </a:solidFill>
                <a:latin typeface="Arial" pitchFamily="34" charset="0"/>
                <a:ea typeface="Verdana" pitchFamily="34" charset="0"/>
                <a:cs typeface="Arial" pitchFamily="34" charset="0"/>
              </a:rPr>
              <a:t>Zimbardo</a:t>
            </a:r>
            <a:endParaRPr lang="pl-PL" sz="2800" dirty="0">
              <a:solidFill>
                <a:schemeClr val="tx2">
                  <a:lumMod val="50000"/>
                </a:schemeClr>
              </a:solidFill>
              <a:latin typeface="Arial" pitchFamily="34" charset="0"/>
              <a:ea typeface="Verdana" pitchFamily="34" charset="0"/>
              <a:cs typeface="Arial" pitchFamily="34" charset="0"/>
            </a:endParaRPr>
          </a:p>
          <a:p>
            <a:pPr algn="ctr"/>
            <a:endParaRPr lang="pl-PL" sz="2400" dirty="0">
              <a:solidFill>
                <a:schemeClr val="tx1">
                  <a:lumMod val="85000"/>
                  <a:lumOff val="15000"/>
                </a:schemeClr>
              </a:solidFill>
              <a:latin typeface="Verdana" pitchFamily="34" charset="0"/>
              <a:ea typeface="Verdana" pitchFamily="34" charset="0"/>
              <a:cs typeface="Verdana" pitchFamily="34" charset="0"/>
            </a:endParaRPr>
          </a:p>
          <a:p>
            <a:pPr algn="ctr"/>
            <a:r>
              <a:rPr lang="pl-PL" sz="2800" dirty="0">
                <a:solidFill>
                  <a:schemeClr val="tx2">
                    <a:lumMod val="50000"/>
                  </a:schemeClr>
                </a:solidFill>
                <a:latin typeface="Arial" pitchFamily="34" charset="0"/>
                <a:ea typeface="Verdana" pitchFamily="34" charset="0"/>
                <a:cs typeface="Arial" pitchFamily="34" charset="0"/>
              </a:rPr>
              <a:t>Gdy uczeń osiąga coś dzięki nauczycielowi, </a:t>
            </a:r>
          </a:p>
          <a:p>
            <a:pPr algn="ctr"/>
            <a:r>
              <a:rPr lang="pl-PL" sz="2800" dirty="0">
                <a:solidFill>
                  <a:schemeClr val="tx2">
                    <a:lumMod val="50000"/>
                  </a:schemeClr>
                </a:solidFill>
                <a:latin typeface="Arial" pitchFamily="34" charset="0"/>
                <a:ea typeface="Verdana" pitchFamily="34" charset="0"/>
                <a:cs typeface="Arial" pitchFamily="34" charset="0"/>
              </a:rPr>
              <a:t>nauczyciel również czegoś się uczy!</a:t>
            </a:r>
          </a:p>
          <a:p>
            <a:pPr algn="ctr"/>
            <a:r>
              <a:rPr lang="pl-PL" sz="2800" dirty="0">
                <a:solidFill>
                  <a:schemeClr val="tx2">
                    <a:lumMod val="50000"/>
                  </a:schemeClr>
                </a:solidFill>
                <a:latin typeface="Arial" pitchFamily="34" charset="0"/>
                <a:ea typeface="Verdana" pitchFamily="34" charset="0"/>
                <a:cs typeface="Arial" pitchFamily="34" charset="0"/>
              </a:rPr>
              <a:t>~Paulo </a:t>
            </a:r>
            <a:r>
              <a:rPr lang="pl-PL" sz="2800" dirty="0" err="1">
                <a:solidFill>
                  <a:schemeClr val="tx2">
                    <a:lumMod val="50000"/>
                  </a:schemeClr>
                </a:solidFill>
                <a:latin typeface="Arial" pitchFamily="34" charset="0"/>
                <a:ea typeface="Verdana" pitchFamily="34" charset="0"/>
                <a:cs typeface="Arial" pitchFamily="34" charset="0"/>
              </a:rPr>
              <a:t>Coelho</a:t>
            </a:r>
            <a:endParaRPr lang="pl-PL" sz="2800" dirty="0">
              <a:solidFill>
                <a:schemeClr val="tx2">
                  <a:lumMod val="50000"/>
                </a:schemeClr>
              </a:solidFill>
              <a:latin typeface="Arial" pitchFamily="34" charset="0"/>
              <a:ea typeface="Verdana" pitchFamily="34" charset="0"/>
              <a:cs typeface="Arial" pitchFamily="34" charset="0"/>
            </a:endParaRPr>
          </a:p>
          <a:p>
            <a:endParaRPr lang="pl-PL" sz="2600"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p:nvPr/>
        </p:nvPicPr>
        <p:blipFill>
          <a:blip r:embed="rId3" cstate="print">
            <a:extLst>
              <a:ext uri="{28A0092B-C50C-407E-A947-70E740481C1C}">
                <a14:useLocalDpi xmlns:a14="http://schemas.microsoft.com/office/drawing/2010/main" val="0"/>
              </a:ext>
            </a:extLst>
          </a:blip>
          <a:stretch>
            <a:fillRect/>
          </a:stretch>
        </p:blipFill>
        <p:spPr>
          <a:xfrm>
            <a:off x="4786314" y="3929066"/>
            <a:ext cx="4105026" cy="2710654"/>
          </a:xfrm>
          <a:prstGeom prst="round2DiagRect">
            <a:avLst>
              <a:gd name="adj1" fmla="val 0"/>
              <a:gd name="adj2" fmla="val 0"/>
            </a:avLst>
          </a:prstGeom>
          <a:ln w="0" cap="sq">
            <a:solidFill>
              <a:schemeClr val="bg1">
                <a:lumMod val="85000"/>
              </a:schemeClr>
            </a:solidFill>
            <a:miter lim="800000"/>
          </a:ln>
          <a:effec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rcRect t="4876"/>
          <a:stretch>
            <a:fillRect/>
          </a:stretch>
        </p:blipFill>
        <p:spPr>
          <a:xfrm>
            <a:off x="4932040" y="980728"/>
            <a:ext cx="3932338" cy="2805462"/>
          </a:xfrm>
          <a:prstGeom prst="round2DiagRect">
            <a:avLst>
              <a:gd name="adj1" fmla="val 0"/>
              <a:gd name="adj2" fmla="val 0"/>
            </a:avLst>
          </a:prstGeom>
          <a:ln w="0" cap="sq">
            <a:solidFill>
              <a:schemeClr val="bg1">
                <a:lumMod val="85000"/>
              </a:schemeClr>
            </a:solidFill>
            <a:miter lim="800000"/>
          </a:ln>
          <a:effectLst/>
        </p:spPr>
      </p:pic>
      <p:pic>
        <p:nvPicPr>
          <p:cNvPr id="13" name="Picture 2" descr="http://www.konopczynski.com/images/galeria/gra09/gra5.JPG"/>
          <p:cNvPicPr>
            <a:picLocks noChangeAspect="1" noChangeArrowheads="1"/>
          </p:cNvPicPr>
          <p:nvPr/>
        </p:nvPicPr>
        <p:blipFill>
          <a:blip r:embed="rId5" cstate="print"/>
          <a:srcRect t="2778"/>
          <a:stretch>
            <a:fillRect/>
          </a:stretch>
        </p:blipFill>
        <p:spPr bwMode="auto">
          <a:xfrm>
            <a:off x="214282" y="3429000"/>
            <a:ext cx="4408711" cy="3214686"/>
          </a:xfrm>
          <a:prstGeom prst="round2DiagRect">
            <a:avLst>
              <a:gd name="adj1" fmla="val 0"/>
              <a:gd name="adj2" fmla="val 0"/>
            </a:avLst>
          </a:prstGeom>
          <a:ln w="0" cap="sq">
            <a:solidFill>
              <a:schemeClr val="bg1">
                <a:lumMod val="85000"/>
              </a:schemeClr>
            </a:solidFill>
            <a:miter lim="800000"/>
          </a:ln>
          <a:effectLst/>
        </p:spPr>
      </p:pic>
      <p:sp>
        <p:nvSpPr>
          <p:cNvPr id="14" name="Tytuł 1"/>
          <p:cNvSpPr>
            <a:spLocks noGrp="1"/>
          </p:cNvSpPr>
          <p:nvPr>
            <p:ph type="title"/>
          </p:nvPr>
        </p:nvSpPr>
        <p:spPr>
          <a:xfrm>
            <a:off x="971600" y="188640"/>
            <a:ext cx="8208912" cy="706090"/>
          </a:xfrm>
        </p:spPr>
        <p:txBody>
          <a:bodyPr>
            <a:noAutofit/>
          </a:bodyPr>
          <a:lstStyle/>
          <a:p>
            <a:pPr algn="l"/>
            <a:r>
              <a:rPr lang="pl-PL" sz="4400" dirty="0">
                <a:solidFill>
                  <a:srgbClr val="000066"/>
                </a:solidFill>
                <a:latin typeface="Verdana" pitchFamily="34" charset="0"/>
                <a:ea typeface="Verdana" pitchFamily="34" charset="0"/>
                <a:cs typeface="Verdana" pitchFamily="34" charset="0"/>
              </a:rPr>
              <a:t>H</a:t>
            </a:r>
            <a:r>
              <a:rPr lang="pl-PL" sz="4400" b="1" dirty="0">
                <a:solidFill>
                  <a:srgbClr val="000066"/>
                </a:solidFill>
                <a:latin typeface="Verdana" pitchFamily="34" charset="0"/>
                <a:ea typeface="Verdana" pitchFamily="34" charset="0"/>
                <a:cs typeface="Verdana" pitchFamily="34" charset="0"/>
              </a:rPr>
              <a:t>istoryczne wyzwania</a:t>
            </a:r>
          </a:p>
        </p:txBody>
      </p:sp>
      <p:sp>
        <p:nvSpPr>
          <p:cNvPr id="16" name="pole tekstowe 15"/>
          <p:cNvSpPr txBox="1"/>
          <p:nvPr/>
        </p:nvSpPr>
        <p:spPr>
          <a:xfrm>
            <a:off x="214282" y="1714488"/>
            <a:ext cx="4469599" cy="1200329"/>
          </a:xfrm>
          <a:prstGeom prst="rect">
            <a:avLst/>
          </a:prstGeom>
          <a:solidFill>
            <a:schemeClr val="bg1"/>
          </a:solidFill>
        </p:spPr>
        <p:txBody>
          <a:bodyPr wrap="square" rtlCol="0">
            <a:spAutoFit/>
          </a:bodyPr>
          <a:lstStyle/>
          <a:p>
            <a:pPr algn="ctr"/>
            <a:r>
              <a:rPr lang="pl-PL" sz="3600" dirty="0">
                <a:solidFill>
                  <a:srgbClr val="FF3300"/>
                </a:solidFill>
                <a:latin typeface="Arial" pitchFamily="34" charset="0"/>
                <a:cs typeface="Arial" pitchFamily="34" charset="0"/>
              </a:rPr>
              <a:t>Rajdy historyczne</a:t>
            </a:r>
          </a:p>
          <a:p>
            <a:pPr algn="ctr"/>
            <a:r>
              <a:rPr lang="pl-PL" sz="3600" dirty="0">
                <a:solidFill>
                  <a:srgbClr val="FF3300"/>
                </a:solidFill>
                <a:latin typeface="Arial" pitchFamily="34" charset="0"/>
                <a:cs typeface="Arial" pitchFamily="34" charset="0"/>
              </a:rPr>
              <a:t>oraz gry terenowe</a:t>
            </a:r>
          </a:p>
        </p:txBody>
      </p:sp>
      <p:pic>
        <p:nvPicPr>
          <p:cNvPr id="17" name="Picture 4" descr="http://www.konopczynski.com/images/zdjecia_glowne/krzyz_win.jpg"/>
          <p:cNvPicPr>
            <a:picLocks noChangeAspect="1" noChangeArrowheads="1"/>
          </p:cNvPicPr>
          <p:nvPr/>
        </p:nvPicPr>
        <p:blipFill>
          <a:blip r:embed="rId6" cstate="print"/>
          <a:srcRect/>
          <a:stretch>
            <a:fillRect/>
          </a:stretch>
        </p:blipFill>
        <p:spPr bwMode="auto">
          <a:xfrm>
            <a:off x="7804089" y="3284984"/>
            <a:ext cx="1160399" cy="1224136"/>
          </a:xfrm>
          <a:prstGeom prst="rect">
            <a:avLst/>
          </a:prstGeom>
          <a:noFill/>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b="1" dirty="0">
              <a:solidFill>
                <a:srgbClr val="000066"/>
              </a:solidFill>
            </a:endParaRPr>
          </a:p>
        </p:txBody>
      </p:sp>
      <p:pic>
        <p:nvPicPr>
          <p:cNvPr id="43014" name="Picture 6"/>
          <p:cNvPicPr>
            <a:picLocks noChangeAspect="1" noChangeArrowheads="1"/>
          </p:cNvPicPr>
          <p:nvPr/>
        </p:nvPicPr>
        <p:blipFill>
          <a:blip r:embed="rId3" cstate="print"/>
          <a:srcRect/>
          <a:stretch>
            <a:fillRect/>
          </a:stretch>
        </p:blipFill>
        <p:spPr bwMode="auto">
          <a:xfrm>
            <a:off x="323528" y="260648"/>
            <a:ext cx="8448675" cy="4171950"/>
          </a:xfrm>
          <a:prstGeom prst="rect">
            <a:avLst/>
          </a:prstGeom>
          <a:noFill/>
          <a:ln w="9525">
            <a:noFill/>
            <a:miter lim="800000"/>
            <a:headEnd/>
            <a:tailEnd/>
          </a:ln>
        </p:spPr>
      </p:pic>
      <p:sp>
        <p:nvSpPr>
          <p:cNvPr id="8" name="pole tekstowe 7"/>
          <p:cNvSpPr txBox="1"/>
          <p:nvPr/>
        </p:nvSpPr>
        <p:spPr>
          <a:xfrm>
            <a:off x="395536" y="5157192"/>
            <a:ext cx="6552050" cy="923330"/>
          </a:xfrm>
          <a:prstGeom prst="rect">
            <a:avLst/>
          </a:prstGeom>
          <a:noFill/>
        </p:spPr>
        <p:txBody>
          <a:bodyPr wrap="none" rtlCol="0">
            <a:spAutoFit/>
          </a:bodyPr>
          <a:lstStyle/>
          <a:p>
            <a:r>
              <a:rPr lang="pl-PL" sz="5400" b="1" dirty="0" smtClean="0">
                <a:solidFill>
                  <a:srgbClr val="000066"/>
                </a:solidFill>
              </a:rPr>
              <a:t>Dziękujemy za uwagę!</a:t>
            </a:r>
          </a:p>
        </p:txBody>
      </p:sp>
      <p:pic>
        <p:nvPicPr>
          <p:cNvPr id="43020" name="Picture 12" descr="http://3.bp.blogspot.com/-qAyIasZBl3c/U2HT2uAt3pI/AAAAAAAAD3g/p0xtrL7Qtoo/s1600/a+emotka.png"/>
          <p:cNvPicPr>
            <a:picLocks noChangeAspect="1" noChangeArrowheads="1"/>
          </p:cNvPicPr>
          <p:nvPr/>
        </p:nvPicPr>
        <p:blipFill>
          <a:blip r:embed="rId4" cstate="print"/>
          <a:srcRect/>
          <a:stretch>
            <a:fillRect/>
          </a:stretch>
        </p:blipFill>
        <p:spPr bwMode="auto">
          <a:xfrm>
            <a:off x="7076256" y="4809702"/>
            <a:ext cx="1600200" cy="1571626"/>
          </a:xfrm>
          <a:prstGeom prst="rect">
            <a:avLst/>
          </a:prstGeom>
          <a:noFill/>
        </p:spPr>
      </p:pic>
    </p:spTree>
    <p:extLst>
      <p:ext uri="{BB962C8B-B14F-4D97-AF65-F5344CB8AC3E}">
        <p14:creationId xmlns:p14="http://schemas.microsoft.com/office/powerpoint/2010/main" val="872163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3020"/>
                                        </p:tgtEl>
                                        <p:attrNameLst>
                                          <p:attrName>style.visibility</p:attrName>
                                        </p:attrNameLst>
                                      </p:cBhvr>
                                      <p:to>
                                        <p:strVal val="visible"/>
                                      </p:to>
                                    </p:set>
                                    <p:anim calcmode="lin" valueType="num">
                                      <p:cBhvr additive="base">
                                        <p:cTn id="7" dur="1000" fill="hold"/>
                                        <p:tgtEl>
                                          <p:spTgt spid="43020"/>
                                        </p:tgtEl>
                                        <p:attrNameLst>
                                          <p:attrName>ppt_x</p:attrName>
                                        </p:attrNameLst>
                                      </p:cBhvr>
                                      <p:tavLst>
                                        <p:tav tm="0">
                                          <p:val>
                                            <p:strVal val="#ppt_x"/>
                                          </p:val>
                                        </p:tav>
                                        <p:tav tm="100000">
                                          <p:val>
                                            <p:strVal val="#ppt_x"/>
                                          </p:val>
                                        </p:tav>
                                      </p:tavLst>
                                    </p:anim>
                                    <p:anim calcmode="lin" valueType="num">
                                      <p:cBhvr additive="base">
                                        <p:cTn id="8" dur="1000" fill="hold"/>
                                        <p:tgtEl>
                                          <p:spTgt spid="430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14620"/>
            <a:ext cx="9144000" cy="1143000"/>
          </a:xfrm>
        </p:spPr>
        <p:txBody>
          <a:bodyPr>
            <a:noAutofit/>
          </a:bodyPr>
          <a:lstStyle/>
          <a:p>
            <a:r>
              <a:rPr lang="pl-PL" sz="4000" b="1" dirty="0">
                <a:solidFill>
                  <a:schemeClr val="tx2">
                    <a:lumMod val="50000"/>
                  </a:schemeClr>
                </a:solidFill>
                <a:latin typeface="Arial" pitchFamily="34" charset="0"/>
                <a:cs typeface="Arial" pitchFamily="34" charset="0"/>
              </a:rPr>
              <a:t>PROFILE KLAS NA ROK SZKOLNY </a:t>
            </a:r>
            <a:r>
              <a:rPr lang="pl-PL" sz="4000" b="1" dirty="0" smtClean="0">
                <a:solidFill>
                  <a:schemeClr val="tx2">
                    <a:lumMod val="50000"/>
                  </a:schemeClr>
                </a:solidFill>
                <a:latin typeface="Arial" pitchFamily="34" charset="0"/>
                <a:cs typeface="Arial" pitchFamily="34" charset="0"/>
              </a:rPr>
              <a:t>2020/2021</a:t>
            </a:r>
            <a:endParaRPr lang="pl-PL" sz="4000" b="1" dirty="0">
              <a:solidFill>
                <a:schemeClr val="tx2">
                  <a:lumMod val="50000"/>
                </a:schemeClr>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500042"/>
            <a:ext cx="9144000" cy="1071570"/>
          </a:xfrm>
        </p:spPr>
        <p:txBody>
          <a:bodyPr>
            <a:normAutofit fontScale="92500" lnSpcReduction="20000"/>
          </a:bodyPr>
          <a:lstStyle/>
          <a:p>
            <a:pPr algn="ctr">
              <a:buNone/>
            </a:pPr>
            <a:r>
              <a:rPr lang="pl-PL" sz="7800" b="1" dirty="0">
                <a:solidFill>
                  <a:srgbClr val="FF3300"/>
                </a:solidFill>
              </a:rPr>
              <a:t>Klasa 1a</a:t>
            </a:r>
            <a:endParaRPr lang="pl-PL" sz="5800" b="1" dirty="0">
              <a:solidFill>
                <a:srgbClr val="FF3300"/>
              </a:solidFill>
            </a:endParaRPr>
          </a:p>
          <a:p>
            <a:pPr algn="ctr">
              <a:buNone/>
            </a:pPr>
            <a:endParaRPr lang="pl-PL" sz="5800" b="1" dirty="0">
              <a:solidFill>
                <a:srgbClr val="006600"/>
              </a:solidFill>
            </a:endParaRPr>
          </a:p>
          <a:p>
            <a:pPr algn="ctr">
              <a:buNone/>
            </a:pPr>
            <a:endParaRPr lang="pl-PL" sz="2000" b="1" dirty="0">
              <a:solidFill>
                <a:schemeClr val="accent1">
                  <a:lumMod val="10000"/>
                </a:schemeClr>
              </a:solidFill>
            </a:endParaRPr>
          </a:p>
        </p:txBody>
      </p:sp>
      <p:sp>
        <p:nvSpPr>
          <p:cNvPr id="4" name="pole tekstowe 3"/>
          <p:cNvSpPr txBox="1"/>
          <p:nvPr/>
        </p:nvSpPr>
        <p:spPr>
          <a:xfrm>
            <a:off x="285720" y="1785926"/>
            <a:ext cx="8501122" cy="3108543"/>
          </a:xfrm>
          <a:prstGeom prst="rect">
            <a:avLst/>
          </a:prstGeom>
          <a:noFill/>
        </p:spPr>
        <p:txBody>
          <a:bodyPr wrap="square" rtlCol="0">
            <a:spAutoFit/>
          </a:bodyPr>
          <a:lstStyle/>
          <a:p>
            <a:pPr algn="ctr">
              <a:buNone/>
            </a:pPr>
            <a:r>
              <a:rPr lang="pl-PL" sz="3000" b="1" dirty="0">
                <a:solidFill>
                  <a:schemeClr val="tx2">
                    <a:lumMod val="50000"/>
                  </a:schemeClr>
                </a:solidFill>
                <a:latin typeface="Arial" pitchFamily="34" charset="0"/>
                <a:cs typeface="Arial" pitchFamily="34" charset="0"/>
              </a:rPr>
              <a:t>Przedmioty rozszerzone: </a:t>
            </a:r>
          </a:p>
          <a:p>
            <a:pPr algn="ctr">
              <a:buNone/>
            </a:pPr>
            <a:r>
              <a:rPr lang="pl-PL" sz="3600" dirty="0" smtClean="0">
                <a:solidFill>
                  <a:schemeClr val="tx2">
                    <a:lumMod val="50000"/>
                  </a:schemeClr>
                </a:solidFill>
                <a:latin typeface="Arial" pitchFamily="34" charset="0"/>
                <a:cs typeface="Arial" pitchFamily="34" charset="0"/>
              </a:rPr>
              <a:t>matematyka, fizyka, angielski</a:t>
            </a:r>
            <a:endParaRPr lang="pl-PL" sz="3600" dirty="0">
              <a:solidFill>
                <a:schemeClr val="tx2">
                  <a:lumMod val="50000"/>
                </a:schemeClr>
              </a:solidFill>
              <a:latin typeface="Arial" pitchFamily="34" charset="0"/>
              <a:cs typeface="Arial" pitchFamily="34" charset="0"/>
            </a:endParaRPr>
          </a:p>
          <a:p>
            <a:pPr algn="ctr">
              <a:buNone/>
            </a:pPr>
            <a:endParaRPr lang="pl-PL" sz="2000" b="1" dirty="0">
              <a:solidFill>
                <a:schemeClr val="tx2">
                  <a:lumMod val="50000"/>
                </a:schemeClr>
              </a:solidFill>
              <a:latin typeface="Arial" pitchFamily="34" charset="0"/>
              <a:cs typeface="Arial" pitchFamily="34" charset="0"/>
            </a:endParaRPr>
          </a:p>
          <a:p>
            <a:pPr algn="ctr">
              <a:buNone/>
            </a:pPr>
            <a:r>
              <a:rPr lang="pl-PL" sz="3000" b="1" dirty="0" smtClean="0">
                <a:solidFill>
                  <a:schemeClr val="tx2">
                    <a:lumMod val="50000"/>
                  </a:schemeClr>
                </a:solidFill>
                <a:latin typeface="Arial" pitchFamily="34" charset="0"/>
                <a:cs typeface="Arial" pitchFamily="34" charset="0"/>
              </a:rPr>
              <a:t>Drugi język: niemiecki</a:t>
            </a:r>
            <a:endParaRPr lang="pl-PL" sz="3000" dirty="0">
              <a:solidFill>
                <a:schemeClr val="tx2">
                  <a:lumMod val="50000"/>
                </a:schemeClr>
              </a:solidFill>
              <a:latin typeface="Arial" pitchFamily="34" charset="0"/>
              <a:cs typeface="Arial" pitchFamily="34" charset="0"/>
            </a:endParaRPr>
          </a:p>
          <a:p>
            <a:pPr algn="ctr">
              <a:buNone/>
            </a:pPr>
            <a:endParaRPr lang="pl-PL" sz="2000" b="1" dirty="0">
              <a:solidFill>
                <a:schemeClr val="tx2">
                  <a:lumMod val="50000"/>
                </a:schemeClr>
              </a:solidFill>
              <a:latin typeface="Arial" pitchFamily="34" charset="0"/>
              <a:cs typeface="Arial" pitchFamily="34" charset="0"/>
            </a:endParaRPr>
          </a:p>
          <a:p>
            <a:pPr algn="ctr">
              <a:buNone/>
            </a:pPr>
            <a:r>
              <a:rPr lang="pl-PL" sz="3000" b="1" dirty="0">
                <a:solidFill>
                  <a:schemeClr val="tx2">
                    <a:lumMod val="50000"/>
                  </a:schemeClr>
                </a:solidFill>
                <a:latin typeface="Arial" pitchFamily="34" charset="0"/>
                <a:cs typeface="Arial" pitchFamily="34" charset="0"/>
              </a:rPr>
              <a:t>Punktowane przedmioty: </a:t>
            </a:r>
            <a:r>
              <a:rPr lang="pl-PL" sz="3000" dirty="0">
                <a:solidFill>
                  <a:schemeClr val="tx2">
                    <a:lumMod val="50000"/>
                  </a:schemeClr>
                </a:solidFill>
                <a:latin typeface="Arial" pitchFamily="34" charset="0"/>
                <a:cs typeface="Arial" pitchFamily="34" charset="0"/>
              </a:rPr>
              <a:t>język polski, matematyka, język </a:t>
            </a:r>
            <a:r>
              <a:rPr lang="pl-PL" sz="3000" dirty="0" smtClean="0">
                <a:solidFill>
                  <a:schemeClr val="tx2">
                    <a:lumMod val="50000"/>
                  </a:schemeClr>
                </a:solidFill>
                <a:latin typeface="Arial" pitchFamily="34" charset="0"/>
                <a:cs typeface="Arial" pitchFamily="34" charset="0"/>
              </a:rPr>
              <a:t>angielski, fizyka</a:t>
            </a:r>
            <a:endParaRPr lang="pl-PL" sz="3000" dirty="0">
              <a:solidFill>
                <a:schemeClr val="tx2">
                  <a:lumMod val="50000"/>
                </a:schemeClr>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428736"/>
            <a:ext cx="9144000" cy="5429264"/>
          </a:xfrm>
        </p:spPr>
        <p:txBody>
          <a:bodyPr>
            <a:normAutofit/>
          </a:bodyPr>
          <a:lstStyle/>
          <a:p>
            <a:pPr algn="ctr">
              <a:buNone/>
            </a:pPr>
            <a:r>
              <a:rPr lang="pl-PL" b="1" dirty="0">
                <a:solidFill>
                  <a:schemeClr val="tx2">
                    <a:lumMod val="50000"/>
                  </a:schemeClr>
                </a:solidFill>
                <a:latin typeface="Arial" pitchFamily="34" charset="0"/>
                <a:cs typeface="Arial" pitchFamily="34" charset="0"/>
              </a:rPr>
              <a:t>Przedmioty rozszerzone:  </a:t>
            </a:r>
          </a:p>
          <a:p>
            <a:pPr algn="ctr">
              <a:buNone/>
            </a:pPr>
            <a:r>
              <a:rPr lang="pl-PL" sz="3900" dirty="0">
                <a:solidFill>
                  <a:schemeClr val="tx2">
                    <a:lumMod val="50000"/>
                  </a:schemeClr>
                </a:solidFill>
                <a:latin typeface="Arial" pitchFamily="34" charset="0"/>
                <a:cs typeface="Arial" pitchFamily="34" charset="0"/>
              </a:rPr>
              <a:t>matematyka, geografia, język angielski</a:t>
            </a:r>
          </a:p>
          <a:p>
            <a:pPr algn="ctr">
              <a:buNone/>
            </a:pPr>
            <a:endParaRPr lang="pl-PL" sz="2200" dirty="0">
              <a:solidFill>
                <a:schemeClr val="tx2">
                  <a:lumMod val="50000"/>
                </a:schemeClr>
              </a:solidFill>
              <a:latin typeface="Arial" pitchFamily="34" charset="0"/>
              <a:cs typeface="Arial" pitchFamily="34" charset="0"/>
            </a:endParaRPr>
          </a:p>
          <a:p>
            <a:pPr algn="ctr">
              <a:buNone/>
            </a:pPr>
            <a:r>
              <a:rPr lang="pl-PL" b="1" dirty="0">
                <a:solidFill>
                  <a:schemeClr val="tx2">
                    <a:lumMod val="50000"/>
                  </a:schemeClr>
                </a:solidFill>
                <a:latin typeface="Arial" pitchFamily="34" charset="0"/>
                <a:cs typeface="Arial" pitchFamily="34" charset="0"/>
              </a:rPr>
              <a:t>Język dodatkowy: </a:t>
            </a:r>
            <a:r>
              <a:rPr lang="pl-PL" dirty="0">
                <a:solidFill>
                  <a:schemeClr val="tx2">
                    <a:lumMod val="50000"/>
                  </a:schemeClr>
                </a:solidFill>
                <a:latin typeface="Arial" pitchFamily="34" charset="0"/>
                <a:cs typeface="Arial" pitchFamily="34" charset="0"/>
              </a:rPr>
              <a:t>niemiecki</a:t>
            </a:r>
          </a:p>
          <a:p>
            <a:pPr algn="ctr">
              <a:buNone/>
            </a:pPr>
            <a:endParaRPr lang="pl-PL" sz="2200" b="1" dirty="0">
              <a:solidFill>
                <a:schemeClr val="tx2">
                  <a:lumMod val="50000"/>
                </a:schemeClr>
              </a:solidFill>
              <a:latin typeface="Arial" pitchFamily="34" charset="0"/>
              <a:cs typeface="Arial" pitchFamily="34" charset="0"/>
            </a:endParaRPr>
          </a:p>
          <a:p>
            <a:pPr algn="ctr">
              <a:buNone/>
            </a:pPr>
            <a:r>
              <a:rPr lang="pl-PL" b="1" dirty="0">
                <a:solidFill>
                  <a:schemeClr val="tx2">
                    <a:lumMod val="50000"/>
                  </a:schemeClr>
                </a:solidFill>
                <a:latin typeface="Arial" pitchFamily="34" charset="0"/>
                <a:cs typeface="Arial" pitchFamily="34" charset="0"/>
              </a:rPr>
              <a:t>Punktowane przedmioty: </a:t>
            </a:r>
          </a:p>
          <a:p>
            <a:pPr algn="ctr">
              <a:buNone/>
            </a:pPr>
            <a:r>
              <a:rPr lang="pl-PL" dirty="0">
                <a:solidFill>
                  <a:schemeClr val="tx2">
                    <a:lumMod val="50000"/>
                  </a:schemeClr>
                </a:solidFill>
                <a:latin typeface="Arial" pitchFamily="34" charset="0"/>
                <a:cs typeface="Arial" pitchFamily="34" charset="0"/>
              </a:rPr>
              <a:t>język polski, </a:t>
            </a:r>
            <a:r>
              <a:rPr lang="pl-PL" dirty="0" smtClean="0">
                <a:solidFill>
                  <a:schemeClr val="tx2">
                    <a:lumMod val="50000"/>
                  </a:schemeClr>
                </a:solidFill>
                <a:latin typeface="Arial" pitchFamily="34" charset="0"/>
                <a:cs typeface="Arial" pitchFamily="34" charset="0"/>
              </a:rPr>
              <a:t>matematyka, język </a:t>
            </a:r>
            <a:r>
              <a:rPr lang="pl-PL" dirty="0">
                <a:solidFill>
                  <a:schemeClr val="tx2">
                    <a:lumMod val="50000"/>
                  </a:schemeClr>
                </a:solidFill>
                <a:latin typeface="Arial" pitchFamily="34" charset="0"/>
                <a:cs typeface="Arial" pitchFamily="34" charset="0"/>
              </a:rPr>
              <a:t>angielski</a:t>
            </a:r>
            <a:r>
              <a:rPr lang="pl-PL" dirty="0" smtClean="0">
                <a:solidFill>
                  <a:schemeClr val="tx2">
                    <a:lumMod val="50000"/>
                  </a:schemeClr>
                </a:solidFill>
                <a:latin typeface="Arial" pitchFamily="34" charset="0"/>
                <a:cs typeface="Arial" pitchFamily="34" charset="0"/>
              </a:rPr>
              <a:t>, </a:t>
            </a:r>
            <a:r>
              <a:rPr lang="pl-PL" dirty="0">
                <a:solidFill>
                  <a:schemeClr val="tx2">
                    <a:lumMod val="50000"/>
                  </a:schemeClr>
                </a:solidFill>
                <a:latin typeface="Arial" pitchFamily="34" charset="0"/>
                <a:cs typeface="Arial" pitchFamily="34" charset="0"/>
              </a:rPr>
              <a:t>geografia</a:t>
            </a:r>
          </a:p>
          <a:p>
            <a:pPr algn="ctr">
              <a:buNone/>
            </a:pPr>
            <a:endParaRPr lang="pl-PL" sz="2600" b="1" dirty="0">
              <a:solidFill>
                <a:srgbClr val="002060"/>
              </a:solidFill>
              <a:latin typeface="Arial" pitchFamily="34" charset="0"/>
              <a:cs typeface="Arial" pitchFamily="34" charset="0"/>
            </a:endParaRPr>
          </a:p>
        </p:txBody>
      </p:sp>
      <p:sp>
        <p:nvSpPr>
          <p:cNvPr id="7" name="Tytuł 1"/>
          <p:cNvSpPr>
            <a:spLocks noGrp="1"/>
          </p:cNvSpPr>
          <p:nvPr>
            <p:ph type="title"/>
          </p:nvPr>
        </p:nvSpPr>
        <p:spPr>
          <a:xfrm>
            <a:off x="0" y="214290"/>
            <a:ext cx="9144000" cy="1143000"/>
          </a:xfrm>
        </p:spPr>
        <p:txBody>
          <a:bodyPr>
            <a:noAutofit/>
          </a:bodyPr>
          <a:lstStyle/>
          <a:p>
            <a:r>
              <a:rPr lang="pl-PL" sz="7200" b="1" dirty="0">
                <a:solidFill>
                  <a:srgbClr val="FF3300"/>
                </a:solidFill>
              </a:rPr>
              <a:t>Klasa 1b</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071546"/>
            <a:ext cx="9144000" cy="1857388"/>
          </a:xfrm>
        </p:spPr>
        <p:txBody>
          <a:bodyPr>
            <a:noAutofit/>
          </a:bodyPr>
          <a:lstStyle/>
          <a:p>
            <a:pPr algn="ctr">
              <a:buNone/>
            </a:pPr>
            <a:r>
              <a:rPr lang="pl-PL" sz="3000" b="1" dirty="0">
                <a:solidFill>
                  <a:schemeClr val="tx2">
                    <a:lumMod val="50000"/>
                  </a:schemeClr>
                </a:solidFill>
                <a:latin typeface="Arial" pitchFamily="34" charset="0"/>
                <a:cs typeface="Arial" pitchFamily="34" charset="0"/>
              </a:rPr>
              <a:t>Przedmioty rozszerzone:                                   </a:t>
            </a:r>
            <a:r>
              <a:rPr lang="pl-PL" sz="3300" dirty="0">
                <a:solidFill>
                  <a:schemeClr val="tx2">
                    <a:lumMod val="50000"/>
                  </a:schemeClr>
                </a:solidFill>
                <a:latin typeface="Arial" pitchFamily="34" charset="0"/>
                <a:cs typeface="Arial" pitchFamily="34" charset="0"/>
              </a:rPr>
              <a:t>język polski, historia, wiedza o społeczeństwie</a:t>
            </a:r>
          </a:p>
          <a:p>
            <a:pPr algn="ctr">
              <a:buNone/>
            </a:pPr>
            <a:endParaRPr lang="pl-PL" sz="1600" dirty="0">
              <a:solidFill>
                <a:schemeClr val="tx2">
                  <a:lumMod val="50000"/>
                </a:schemeClr>
              </a:solidFill>
              <a:latin typeface="Arial" pitchFamily="34" charset="0"/>
              <a:cs typeface="Arial" pitchFamily="34" charset="0"/>
            </a:endParaRPr>
          </a:p>
          <a:p>
            <a:pPr algn="ctr">
              <a:buNone/>
            </a:pPr>
            <a:endParaRPr lang="pl-PL" sz="1600" dirty="0">
              <a:solidFill>
                <a:schemeClr val="tx2">
                  <a:lumMod val="50000"/>
                </a:schemeClr>
              </a:solidFill>
              <a:latin typeface="Arial" pitchFamily="34" charset="0"/>
              <a:cs typeface="Arial" pitchFamily="34" charset="0"/>
            </a:endParaRPr>
          </a:p>
          <a:p>
            <a:pPr algn="ctr">
              <a:buNone/>
            </a:pPr>
            <a:r>
              <a:rPr lang="pl-PL" sz="3000" b="1" dirty="0" smtClean="0">
                <a:solidFill>
                  <a:schemeClr val="tx2">
                    <a:lumMod val="50000"/>
                  </a:schemeClr>
                </a:solidFill>
                <a:latin typeface="Arial" pitchFamily="34" charset="0"/>
                <a:cs typeface="Arial" pitchFamily="34" charset="0"/>
              </a:rPr>
              <a:t>Drugi język : </a:t>
            </a:r>
            <a:r>
              <a:rPr lang="pl-PL" sz="3000" dirty="0">
                <a:solidFill>
                  <a:schemeClr val="tx2">
                    <a:lumMod val="50000"/>
                  </a:schemeClr>
                </a:solidFill>
                <a:latin typeface="Arial" pitchFamily="34" charset="0"/>
                <a:cs typeface="Arial" pitchFamily="34" charset="0"/>
              </a:rPr>
              <a:t>hiszpański</a:t>
            </a:r>
          </a:p>
          <a:p>
            <a:pPr algn="ctr">
              <a:buNone/>
            </a:pPr>
            <a:endParaRPr lang="pl-PL" sz="1600" dirty="0">
              <a:solidFill>
                <a:schemeClr val="tx2">
                  <a:lumMod val="50000"/>
                </a:schemeClr>
              </a:solidFill>
              <a:latin typeface="Arial" pitchFamily="34" charset="0"/>
              <a:cs typeface="Arial" pitchFamily="34" charset="0"/>
            </a:endParaRPr>
          </a:p>
          <a:p>
            <a:pPr algn="ctr">
              <a:buNone/>
            </a:pPr>
            <a:r>
              <a:rPr lang="pl-PL" sz="3000" b="1" dirty="0">
                <a:solidFill>
                  <a:schemeClr val="tx2">
                    <a:lumMod val="50000"/>
                  </a:schemeClr>
                </a:solidFill>
                <a:latin typeface="Arial" pitchFamily="34" charset="0"/>
                <a:cs typeface="Arial" pitchFamily="34" charset="0"/>
              </a:rPr>
              <a:t>Punktowane przedmioty: </a:t>
            </a:r>
            <a:r>
              <a:rPr lang="pl-PL" sz="3000" dirty="0">
                <a:solidFill>
                  <a:schemeClr val="tx2">
                    <a:lumMod val="50000"/>
                  </a:schemeClr>
                </a:solidFill>
                <a:latin typeface="Arial" pitchFamily="34" charset="0"/>
                <a:cs typeface="Arial" pitchFamily="34" charset="0"/>
              </a:rPr>
              <a:t>język polski, </a:t>
            </a:r>
            <a:r>
              <a:rPr lang="pl-PL" sz="3000" dirty="0" smtClean="0">
                <a:solidFill>
                  <a:schemeClr val="tx2">
                    <a:lumMod val="50000"/>
                  </a:schemeClr>
                </a:solidFill>
                <a:latin typeface="Arial" pitchFamily="34" charset="0"/>
                <a:cs typeface="Arial" pitchFamily="34" charset="0"/>
              </a:rPr>
              <a:t>matematyka</a:t>
            </a:r>
            <a:r>
              <a:rPr lang="pl-PL" sz="3000" dirty="0" smtClean="0">
                <a:solidFill>
                  <a:schemeClr val="tx2">
                    <a:lumMod val="50000"/>
                  </a:schemeClr>
                </a:solidFill>
                <a:latin typeface="Arial" pitchFamily="34" charset="0"/>
                <a:cs typeface="Arial" pitchFamily="34" charset="0"/>
              </a:rPr>
              <a:t>, </a:t>
            </a:r>
            <a:r>
              <a:rPr lang="pl-PL" sz="3000" dirty="0">
                <a:solidFill>
                  <a:schemeClr val="tx2">
                    <a:lumMod val="50000"/>
                  </a:schemeClr>
                </a:solidFill>
                <a:latin typeface="Arial" pitchFamily="34" charset="0"/>
                <a:cs typeface="Arial" pitchFamily="34" charset="0"/>
              </a:rPr>
              <a:t>historia, wiedza o społeczeństwie</a:t>
            </a:r>
          </a:p>
          <a:p>
            <a:pPr algn="ctr">
              <a:buNone/>
            </a:pPr>
            <a:endParaRPr lang="pl-PL" sz="3000" dirty="0">
              <a:solidFill>
                <a:schemeClr val="tx2">
                  <a:lumMod val="50000"/>
                </a:schemeClr>
              </a:solidFill>
              <a:latin typeface="Arial" pitchFamily="34" charset="0"/>
              <a:cs typeface="Arial" pitchFamily="34" charset="0"/>
            </a:endParaRPr>
          </a:p>
          <a:p>
            <a:pPr algn="ctr">
              <a:buNone/>
            </a:pPr>
            <a:endParaRPr lang="pl-PL" dirty="0">
              <a:solidFill>
                <a:srgbClr val="FF3300"/>
              </a:solidFill>
            </a:endParaRPr>
          </a:p>
        </p:txBody>
      </p:sp>
      <p:sp>
        <p:nvSpPr>
          <p:cNvPr id="9" name="Tytuł 1"/>
          <p:cNvSpPr>
            <a:spLocks noGrp="1"/>
          </p:cNvSpPr>
          <p:nvPr>
            <p:ph type="title"/>
          </p:nvPr>
        </p:nvSpPr>
        <p:spPr>
          <a:xfrm>
            <a:off x="0" y="214290"/>
            <a:ext cx="9144000" cy="928710"/>
          </a:xfrm>
        </p:spPr>
        <p:txBody>
          <a:bodyPr>
            <a:noAutofit/>
          </a:bodyPr>
          <a:lstStyle/>
          <a:p>
            <a:r>
              <a:rPr lang="pl-PL" sz="7200" b="1" dirty="0">
                <a:solidFill>
                  <a:srgbClr val="FF3300"/>
                </a:solidFill>
              </a:rPr>
              <a:t>Klasa 1c</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071546"/>
            <a:ext cx="9144000" cy="5113138"/>
          </a:xfrm>
        </p:spPr>
        <p:txBody>
          <a:bodyPr>
            <a:noAutofit/>
          </a:bodyPr>
          <a:lstStyle/>
          <a:p>
            <a:pPr algn="ctr">
              <a:buNone/>
            </a:pPr>
            <a:r>
              <a:rPr lang="pl-PL" sz="2800" b="1" dirty="0">
                <a:solidFill>
                  <a:schemeClr val="tx2">
                    <a:lumMod val="50000"/>
                  </a:schemeClr>
                </a:solidFill>
                <a:latin typeface="Arial" pitchFamily="34" charset="0"/>
                <a:cs typeface="Arial" pitchFamily="34" charset="0"/>
              </a:rPr>
              <a:t>Przedmioty rozszerzone:  </a:t>
            </a:r>
          </a:p>
          <a:p>
            <a:pPr algn="ctr">
              <a:buNone/>
            </a:pPr>
            <a:r>
              <a:rPr lang="pl-PL" dirty="0" smtClean="0">
                <a:solidFill>
                  <a:schemeClr val="tx2">
                    <a:lumMod val="50000"/>
                  </a:schemeClr>
                </a:solidFill>
                <a:latin typeface="Arial" pitchFamily="34" charset="0"/>
                <a:cs typeface="Arial" pitchFamily="34" charset="0"/>
              </a:rPr>
              <a:t>biologia, chemia, język angielski</a:t>
            </a:r>
            <a:endParaRPr lang="pl-PL" dirty="0">
              <a:solidFill>
                <a:schemeClr val="tx2">
                  <a:lumMod val="50000"/>
                </a:schemeClr>
              </a:solidFill>
              <a:latin typeface="Arial" pitchFamily="34" charset="0"/>
              <a:cs typeface="Arial" pitchFamily="34" charset="0"/>
            </a:endParaRPr>
          </a:p>
          <a:p>
            <a:pPr algn="ctr">
              <a:buNone/>
            </a:pPr>
            <a:endParaRPr lang="pl-PL" sz="1600" dirty="0">
              <a:solidFill>
                <a:schemeClr val="tx2">
                  <a:lumMod val="50000"/>
                </a:schemeClr>
              </a:solidFill>
              <a:latin typeface="Arial" pitchFamily="34" charset="0"/>
              <a:cs typeface="Arial" pitchFamily="34" charset="0"/>
            </a:endParaRPr>
          </a:p>
          <a:p>
            <a:pPr algn="ctr">
              <a:buNone/>
            </a:pPr>
            <a:endParaRPr lang="pl-PL" sz="1600" dirty="0">
              <a:solidFill>
                <a:schemeClr val="tx2">
                  <a:lumMod val="50000"/>
                </a:schemeClr>
              </a:solidFill>
              <a:latin typeface="Arial" pitchFamily="34" charset="0"/>
              <a:cs typeface="Arial" pitchFamily="34" charset="0"/>
            </a:endParaRPr>
          </a:p>
          <a:p>
            <a:pPr algn="ctr">
              <a:buNone/>
            </a:pPr>
            <a:r>
              <a:rPr lang="pl-PL" sz="2800" b="1" dirty="0" smtClean="0">
                <a:solidFill>
                  <a:schemeClr val="tx2">
                    <a:lumMod val="50000"/>
                  </a:schemeClr>
                </a:solidFill>
                <a:latin typeface="Arial" pitchFamily="34" charset="0"/>
                <a:cs typeface="Arial" pitchFamily="34" charset="0"/>
              </a:rPr>
              <a:t>Drugi język: </a:t>
            </a:r>
            <a:r>
              <a:rPr lang="pl-PL" sz="2800" dirty="0">
                <a:solidFill>
                  <a:schemeClr val="tx2">
                    <a:lumMod val="50000"/>
                  </a:schemeClr>
                </a:solidFill>
                <a:latin typeface="Arial" pitchFamily="34" charset="0"/>
                <a:cs typeface="Arial" pitchFamily="34" charset="0"/>
              </a:rPr>
              <a:t>hiszpański</a:t>
            </a:r>
            <a:endParaRPr lang="pl-PL" sz="2800" b="1" dirty="0">
              <a:solidFill>
                <a:schemeClr val="tx2">
                  <a:lumMod val="50000"/>
                </a:schemeClr>
              </a:solidFill>
              <a:latin typeface="Arial" pitchFamily="34" charset="0"/>
              <a:cs typeface="Arial" pitchFamily="34" charset="0"/>
            </a:endParaRPr>
          </a:p>
          <a:p>
            <a:pPr algn="ctr">
              <a:buNone/>
            </a:pPr>
            <a:endParaRPr lang="pl-PL" sz="1600" dirty="0">
              <a:solidFill>
                <a:schemeClr val="tx2">
                  <a:lumMod val="50000"/>
                </a:schemeClr>
              </a:solidFill>
              <a:latin typeface="Arial" pitchFamily="34" charset="0"/>
              <a:cs typeface="Arial" pitchFamily="34" charset="0"/>
            </a:endParaRPr>
          </a:p>
          <a:p>
            <a:pPr algn="ctr">
              <a:buNone/>
            </a:pPr>
            <a:r>
              <a:rPr lang="pl-PL" sz="2800" b="1" dirty="0">
                <a:solidFill>
                  <a:schemeClr val="tx2">
                    <a:lumMod val="50000"/>
                  </a:schemeClr>
                </a:solidFill>
                <a:latin typeface="Arial" pitchFamily="34" charset="0"/>
                <a:cs typeface="Arial" pitchFamily="34" charset="0"/>
              </a:rPr>
              <a:t>Punktowane przedmioty: </a:t>
            </a:r>
            <a:r>
              <a:rPr lang="pl-PL" sz="2800" dirty="0">
                <a:solidFill>
                  <a:schemeClr val="tx2">
                    <a:lumMod val="50000"/>
                  </a:schemeClr>
                </a:solidFill>
                <a:latin typeface="Arial" pitchFamily="34" charset="0"/>
                <a:cs typeface="Arial" pitchFamily="34" charset="0"/>
              </a:rPr>
              <a:t>język polski, </a:t>
            </a:r>
            <a:r>
              <a:rPr lang="pl-PL" sz="2800" dirty="0" smtClean="0">
                <a:solidFill>
                  <a:schemeClr val="tx2">
                    <a:lumMod val="50000"/>
                  </a:schemeClr>
                </a:solidFill>
                <a:latin typeface="Arial" pitchFamily="34" charset="0"/>
                <a:cs typeface="Arial" pitchFamily="34" charset="0"/>
              </a:rPr>
              <a:t>matematyka</a:t>
            </a:r>
            <a:r>
              <a:rPr lang="pl-PL" sz="2800" dirty="0" smtClean="0">
                <a:solidFill>
                  <a:schemeClr val="tx2">
                    <a:lumMod val="50000"/>
                  </a:schemeClr>
                </a:solidFill>
                <a:latin typeface="Arial" pitchFamily="34" charset="0"/>
                <a:cs typeface="Arial" pitchFamily="34" charset="0"/>
              </a:rPr>
              <a:t>, </a:t>
            </a:r>
            <a:r>
              <a:rPr lang="pl-PL" sz="2800" dirty="0">
                <a:solidFill>
                  <a:schemeClr val="tx2">
                    <a:lumMod val="50000"/>
                  </a:schemeClr>
                </a:solidFill>
                <a:latin typeface="Arial" pitchFamily="34" charset="0"/>
                <a:cs typeface="Arial" pitchFamily="34" charset="0"/>
              </a:rPr>
              <a:t>biologia, </a:t>
            </a:r>
            <a:r>
              <a:rPr lang="pl-PL" sz="2800" dirty="0" smtClean="0">
                <a:solidFill>
                  <a:schemeClr val="tx2">
                    <a:lumMod val="50000"/>
                  </a:schemeClr>
                </a:solidFill>
                <a:latin typeface="Arial" pitchFamily="34" charset="0"/>
                <a:cs typeface="Arial" pitchFamily="34" charset="0"/>
              </a:rPr>
              <a:t>chemia</a:t>
            </a:r>
            <a:endParaRPr lang="pl-PL" sz="900" dirty="0">
              <a:solidFill>
                <a:schemeClr val="tx2">
                  <a:lumMod val="50000"/>
                </a:schemeClr>
              </a:solidFill>
              <a:latin typeface="Arial" pitchFamily="34" charset="0"/>
              <a:cs typeface="Arial" pitchFamily="34" charset="0"/>
            </a:endParaRPr>
          </a:p>
        </p:txBody>
      </p:sp>
      <p:sp>
        <p:nvSpPr>
          <p:cNvPr id="9" name="Tytuł 1"/>
          <p:cNvSpPr>
            <a:spLocks noGrp="1"/>
          </p:cNvSpPr>
          <p:nvPr>
            <p:ph type="title"/>
          </p:nvPr>
        </p:nvSpPr>
        <p:spPr>
          <a:xfrm>
            <a:off x="0" y="0"/>
            <a:ext cx="9144000" cy="1143000"/>
          </a:xfrm>
        </p:spPr>
        <p:txBody>
          <a:bodyPr>
            <a:noAutofit/>
          </a:bodyPr>
          <a:lstStyle/>
          <a:p>
            <a:r>
              <a:rPr lang="pl-PL" sz="7200" b="1" dirty="0">
                <a:solidFill>
                  <a:srgbClr val="FF3300"/>
                </a:solidFill>
              </a:rPr>
              <a:t>Klasa 1d</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512" y="1556792"/>
            <a:ext cx="8856984" cy="5184576"/>
          </a:xfrm>
        </p:spPr>
        <p:txBody>
          <a:bodyPr>
            <a:noAutofit/>
          </a:bodyPr>
          <a:lstStyle/>
          <a:p>
            <a:pPr algn="ctr">
              <a:buNone/>
            </a:pPr>
            <a:r>
              <a:rPr lang="pl-PL" sz="5500" b="1" dirty="0" smtClean="0">
                <a:solidFill>
                  <a:srgbClr val="FF0000"/>
                </a:solidFill>
              </a:rPr>
              <a:t>Klasa 1t</a:t>
            </a:r>
          </a:p>
          <a:p>
            <a:pPr algn="ctr">
              <a:buNone/>
            </a:pPr>
            <a:r>
              <a:rPr lang="pl-PL" b="1" dirty="0" smtClean="0">
                <a:solidFill>
                  <a:schemeClr val="tx2">
                    <a:lumMod val="50000"/>
                  </a:schemeClr>
                </a:solidFill>
              </a:rPr>
              <a:t>Zawód: </a:t>
            </a:r>
            <a:r>
              <a:rPr lang="pl-PL" dirty="0" smtClean="0">
                <a:solidFill>
                  <a:schemeClr val="tx2">
                    <a:lumMod val="50000"/>
                  </a:schemeClr>
                </a:solidFill>
              </a:rPr>
              <a:t>technik elektronik</a:t>
            </a:r>
            <a:endParaRPr lang="pl-PL" b="1" dirty="0" smtClean="0">
              <a:solidFill>
                <a:schemeClr val="tx2">
                  <a:lumMod val="50000"/>
                </a:schemeClr>
              </a:solidFill>
            </a:endParaRPr>
          </a:p>
          <a:p>
            <a:pPr algn="ctr">
              <a:buNone/>
            </a:pPr>
            <a:r>
              <a:rPr lang="pl-PL" b="1" dirty="0" smtClean="0">
                <a:solidFill>
                  <a:schemeClr val="tx2">
                    <a:lumMod val="50000"/>
                  </a:schemeClr>
                </a:solidFill>
              </a:rPr>
              <a:t>Przedmioty rozszerzone: </a:t>
            </a:r>
            <a:r>
              <a:rPr lang="pl-PL" dirty="0" smtClean="0">
                <a:solidFill>
                  <a:schemeClr val="tx2">
                    <a:lumMod val="50000"/>
                  </a:schemeClr>
                </a:solidFill>
              </a:rPr>
              <a:t>matematyka, fizyka</a:t>
            </a:r>
          </a:p>
          <a:p>
            <a:pPr algn="ctr">
              <a:buNone/>
            </a:pPr>
            <a:endParaRPr lang="pl-PL" sz="1100" b="1" dirty="0" smtClean="0">
              <a:solidFill>
                <a:schemeClr val="tx2">
                  <a:lumMod val="50000"/>
                </a:schemeClr>
              </a:solidFill>
            </a:endParaRPr>
          </a:p>
          <a:p>
            <a:pPr algn="ctr">
              <a:buNone/>
            </a:pPr>
            <a:r>
              <a:rPr lang="pl-PL" b="1" dirty="0" smtClean="0">
                <a:solidFill>
                  <a:schemeClr val="tx2">
                    <a:lumMod val="50000"/>
                  </a:schemeClr>
                </a:solidFill>
              </a:rPr>
              <a:t>Punktowane przedmioty: </a:t>
            </a:r>
          </a:p>
          <a:p>
            <a:pPr algn="ctr">
              <a:buNone/>
            </a:pPr>
            <a:r>
              <a:rPr lang="pl-PL" dirty="0" smtClean="0">
                <a:solidFill>
                  <a:schemeClr val="tx2">
                    <a:lumMod val="50000"/>
                  </a:schemeClr>
                </a:solidFill>
              </a:rPr>
              <a:t>język polski, matematyka, fizyka, informatyka</a:t>
            </a:r>
          </a:p>
          <a:p>
            <a:pPr algn="ctr">
              <a:buNone/>
            </a:pPr>
            <a:endParaRPr lang="pl-PL" sz="800" b="1" dirty="0" smtClean="0">
              <a:solidFill>
                <a:schemeClr val="tx2">
                  <a:lumMod val="50000"/>
                </a:schemeClr>
              </a:solidFill>
            </a:endParaRPr>
          </a:p>
          <a:p>
            <a:pPr algn="ctr">
              <a:buNone/>
            </a:pPr>
            <a:r>
              <a:rPr lang="pl-PL" b="1" dirty="0" smtClean="0">
                <a:solidFill>
                  <a:schemeClr val="tx2">
                    <a:lumMod val="50000"/>
                  </a:schemeClr>
                </a:solidFill>
              </a:rPr>
              <a:t>Języki obce: </a:t>
            </a:r>
            <a:r>
              <a:rPr lang="pl-PL" dirty="0" smtClean="0">
                <a:solidFill>
                  <a:schemeClr val="tx2">
                    <a:lumMod val="50000"/>
                  </a:schemeClr>
                </a:solidFill>
              </a:rPr>
              <a:t>angielski, niemiecki</a:t>
            </a:r>
          </a:p>
        </p:txBody>
      </p:sp>
      <p:sp>
        <p:nvSpPr>
          <p:cNvPr id="7" name="Tytuł 1"/>
          <p:cNvSpPr>
            <a:spLocks noGrp="1"/>
          </p:cNvSpPr>
          <p:nvPr>
            <p:ph type="title"/>
          </p:nvPr>
        </p:nvSpPr>
        <p:spPr>
          <a:xfrm>
            <a:off x="629816" y="260648"/>
            <a:ext cx="7956376" cy="1143000"/>
          </a:xfrm>
        </p:spPr>
        <p:txBody>
          <a:bodyPr>
            <a:normAutofit fontScale="90000"/>
          </a:bodyPr>
          <a:lstStyle/>
          <a:p>
            <a:r>
              <a:rPr lang="pl-PL" b="1" dirty="0" smtClean="0">
                <a:solidFill>
                  <a:srgbClr val="000066"/>
                </a:solidFill>
              </a:rPr>
              <a:t>                   </a:t>
            </a:r>
            <a:br>
              <a:rPr lang="pl-PL" b="1" dirty="0" smtClean="0">
                <a:solidFill>
                  <a:srgbClr val="000066"/>
                </a:solidFill>
              </a:rPr>
            </a:br>
            <a:r>
              <a:rPr lang="pl-PL" b="1" dirty="0" smtClean="0">
                <a:solidFill>
                  <a:srgbClr val="000066"/>
                </a:solidFill>
              </a:rPr>
              <a:t>Technikum </a:t>
            </a:r>
            <a:br>
              <a:rPr lang="pl-PL" b="1" dirty="0" smtClean="0">
                <a:solidFill>
                  <a:srgbClr val="000066"/>
                </a:solidFill>
              </a:rPr>
            </a:br>
            <a:r>
              <a:rPr lang="pl-PL" b="1" dirty="0" smtClean="0">
                <a:solidFill>
                  <a:srgbClr val="000066"/>
                </a:solidFill>
              </a:rPr>
              <a:t>Elektryczno – Elektroniczne nr 1 </a:t>
            </a:r>
            <a:r>
              <a:rPr lang="pl-PL" sz="1100" b="1" dirty="0" smtClean="0">
                <a:solidFill>
                  <a:srgbClr val="000066"/>
                </a:solidFill>
              </a:rPr>
              <a:t/>
            </a:r>
            <a:br>
              <a:rPr lang="pl-PL" sz="1100" b="1" dirty="0" smtClean="0">
                <a:solidFill>
                  <a:srgbClr val="000066"/>
                </a:solidFill>
              </a:rPr>
            </a:br>
            <a:endParaRPr lang="pl-PL" b="1" dirty="0">
              <a:solidFill>
                <a:srgbClr val="000066"/>
              </a:solidFill>
            </a:endParaRPr>
          </a:p>
        </p:txBody>
      </p:sp>
    </p:spTree>
    <p:extLst>
      <p:ext uri="{BB962C8B-B14F-4D97-AF65-F5344CB8AC3E}">
        <p14:creationId xmlns:p14="http://schemas.microsoft.com/office/powerpoint/2010/main" val="28526990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3"/>
          <p:cNvSpPr>
            <a:spLocks noGrp="1"/>
          </p:cNvSpPr>
          <p:nvPr>
            <p:ph type="title"/>
          </p:nvPr>
        </p:nvSpPr>
        <p:spPr>
          <a:xfrm>
            <a:off x="0" y="785794"/>
            <a:ext cx="9144000" cy="792088"/>
          </a:xfrm>
          <a:noFill/>
          <a:ln>
            <a:noFill/>
          </a:ln>
        </p:spPr>
        <p:txBody>
          <a:bodyPr>
            <a:noAutofit/>
          </a:bodyPr>
          <a:lstStyle/>
          <a:p>
            <a:pPr algn="ctr"/>
            <a:r>
              <a:rPr lang="pl-PL" sz="4400" dirty="0">
                <a:solidFill>
                  <a:srgbClr val="002060"/>
                </a:solidFill>
                <a:latin typeface="Verdana" pitchFamily="34" charset="0"/>
                <a:ea typeface="Verdana" pitchFamily="34" charset="0"/>
                <a:cs typeface="Verdana" pitchFamily="34" charset="0"/>
              </a:rPr>
              <a:t>ZIELONA GĘŚ</a:t>
            </a:r>
            <a:br>
              <a:rPr lang="pl-PL" sz="4400" dirty="0">
                <a:solidFill>
                  <a:srgbClr val="002060"/>
                </a:solidFill>
                <a:latin typeface="Verdana" pitchFamily="34" charset="0"/>
                <a:ea typeface="Verdana" pitchFamily="34" charset="0"/>
                <a:cs typeface="Verdana" pitchFamily="34" charset="0"/>
              </a:rPr>
            </a:br>
            <a:r>
              <a:rPr lang="pl-PL" sz="4400" dirty="0">
                <a:solidFill>
                  <a:srgbClr val="002060"/>
                </a:solidFill>
                <a:latin typeface="Verdana" pitchFamily="34" charset="0"/>
                <a:ea typeface="Verdana" pitchFamily="34" charset="0"/>
                <a:cs typeface="Verdana" pitchFamily="34" charset="0"/>
              </a:rPr>
              <a:t>- grupa teatralna Konopa</a:t>
            </a:r>
            <a:endParaRPr lang="pl-PL" sz="4400" b="1" dirty="0">
              <a:solidFill>
                <a:srgbClr val="002060"/>
              </a:solidFill>
              <a:latin typeface="Verdana" pitchFamily="34" charset="0"/>
              <a:ea typeface="Verdana" pitchFamily="34" charset="0"/>
              <a:cs typeface="Verdana" pitchFamily="34" charset="0"/>
            </a:endParaRPr>
          </a:p>
        </p:txBody>
      </p:sp>
      <p:sp>
        <p:nvSpPr>
          <p:cNvPr id="9" name="pole tekstowe 8"/>
          <p:cNvSpPr txBox="1"/>
          <p:nvPr/>
        </p:nvSpPr>
        <p:spPr>
          <a:xfrm>
            <a:off x="144016" y="1178749"/>
            <a:ext cx="8892480" cy="523220"/>
          </a:xfrm>
          <a:prstGeom prst="rect">
            <a:avLst/>
          </a:prstGeom>
          <a:noFill/>
        </p:spPr>
        <p:txBody>
          <a:bodyPr wrap="square" rtlCol="0">
            <a:spAutoFit/>
          </a:bodyPr>
          <a:lstStyle/>
          <a:p>
            <a:r>
              <a:rPr lang="pl-PL" sz="2800" b="1" i="1" dirty="0">
                <a:solidFill>
                  <a:srgbClr val="990033"/>
                </a:solidFill>
                <a:latin typeface="Verdana" pitchFamily="34" charset="0"/>
                <a:ea typeface="Verdana" pitchFamily="34" charset="0"/>
                <a:cs typeface="Verdana" pitchFamily="34" charset="0"/>
              </a:rPr>
              <a:t>	</a:t>
            </a:r>
          </a:p>
        </p:txBody>
      </p:sp>
      <p:pic>
        <p:nvPicPr>
          <p:cNvPr id="32770" name="Picture 2" descr="http://konopczynski.com/images/galeria/bylo_jest_bedzie/IMGP9282.JPG"/>
          <p:cNvPicPr>
            <a:picLocks noChangeAspect="1" noChangeArrowheads="1"/>
          </p:cNvPicPr>
          <p:nvPr/>
        </p:nvPicPr>
        <p:blipFill>
          <a:blip r:embed="rId2" cstate="print"/>
          <a:srcRect/>
          <a:stretch>
            <a:fillRect/>
          </a:stretch>
        </p:blipFill>
        <p:spPr bwMode="auto">
          <a:xfrm>
            <a:off x="285720" y="2000240"/>
            <a:ext cx="4248472" cy="2824782"/>
          </a:xfrm>
          <a:prstGeom prst="round2DiagRect">
            <a:avLst>
              <a:gd name="adj1" fmla="val 0"/>
              <a:gd name="adj2" fmla="val 0"/>
            </a:avLst>
          </a:prstGeom>
          <a:ln w="88900" cap="sq">
            <a:noFill/>
            <a:miter lim="800000"/>
          </a:ln>
          <a:effectLst/>
        </p:spPr>
      </p:pic>
      <p:pic>
        <p:nvPicPr>
          <p:cNvPr id="32774" name="Picture 6" descr="http://konopczynski.com/images/galeria/tespis_muzeum_niepodleglosci/126430.JPG"/>
          <p:cNvPicPr>
            <a:picLocks noChangeAspect="1" noChangeArrowheads="1"/>
          </p:cNvPicPr>
          <p:nvPr/>
        </p:nvPicPr>
        <p:blipFill>
          <a:blip r:embed="rId3" cstate="print"/>
          <a:srcRect/>
          <a:stretch>
            <a:fillRect/>
          </a:stretch>
        </p:blipFill>
        <p:spPr bwMode="auto">
          <a:xfrm>
            <a:off x="4643438" y="2000240"/>
            <a:ext cx="4195133" cy="2808312"/>
          </a:xfrm>
          <a:prstGeom prst="round2DiagRect">
            <a:avLst>
              <a:gd name="adj1" fmla="val 0"/>
              <a:gd name="adj2" fmla="val 0"/>
            </a:avLst>
          </a:prstGeom>
          <a:ln w="88900" cap="sq">
            <a:noFill/>
            <a:miter lim="800000"/>
          </a:ln>
          <a:effectLst/>
        </p:spPr>
      </p:pic>
      <p:sp>
        <p:nvSpPr>
          <p:cNvPr id="10" name="pole tekstowe 9"/>
          <p:cNvSpPr txBox="1"/>
          <p:nvPr/>
        </p:nvSpPr>
        <p:spPr>
          <a:xfrm>
            <a:off x="0" y="5286388"/>
            <a:ext cx="9144000" cy="954107"/>
          </a:xfrm>
          <a:prstGeom prst="rect">
            <a:avLst/>
          </a:prstGeom>
          <a:noFill/>
        </p:spPr>
        <p:txBody>
          <a:bodyPr wrap="square" rtlCol="0">
            <a:spAutoFit/>
          </a:bodyPr>
          <a:lstStyle/>
          <a:p>
            <a:pPr algn="ctr"/>
            <a:r>
              <a:rPr lang="pl-PL" sz="2800" dirty="0">
                <a:solidFill>
                  <a:srgbClr val="FF3300"/>
                </a:solidFill>
                <a:latin typeface="Arial" pitchFamily="34" charset="0"/>
                <a:cs typeface="Arial" pitchFamily="34" charset="0"/>
              </a:rPr>
              <a:t>‘’Teatr jest aktywną refleksją nad samym sobą.”</a:t>
            </a:r>
          </a:p>
          <a:p>
            <a:pPr algn="ctr"/>
            <a:r>
              <a:rPr lang="pl-PL" sz="2800" dirty="0">
                <a:solidFill>
                  <a:srgbClr val="FF3300"/>
                </a:solidFill>
                <a:latin typeface="Arial" pitchFamily="34" charset="0"/>
                <a:cs typeface="Arial" pitchFamily="34" charset="0"/>
              </a:rPr>
              <a:t>						~ </a:t>
            </a:r>
            <a:r>
              <a:rPr lang="pl-PL" sz="2800" dirty="0" err="1">
                <a:solidFill>
                  <a:srgbClr val="FF3300"/>
                </a:solidFill>
                <a:latin typeface="Arial" pitchFamily="34" charset="0"/>
                <a:cs typeface="Arial" pitchFamily="34" charset="0"/>
              </a:rPr>
              <a:t>Novalis</a:t>
            </a:r>
            <a:endParaRPr lang="pl-PL" sz="2800" dirty="0">
              <a:solidFill>
                <a:srgbClr val="FF3300"/>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3298</TotalTime>
  <Words>805</Words>
  <Application>Microsoft Office PowerPoint</Application>
  <PresentationFormat>Pokaz na ekranie (4:3)</PresentationFormat>
  <Paragraphs>121</Paragraphs>
  <Slides>21</Slides>
  <Notes>8</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21</vt:i4>
      </vt:variant>
    </vt:vector>
  </HeadingPairs>
  <TitlesOfParts>
    <vt:vector size="25" baseType="lpstr">
      <vt:lpstr>Arial</vt:lpstr>
      <vt:lpstr>Calibri</vt:lpstr>
      <vt:lpstr>Verdana</vt:lpstr>
      <vt:lpstr>Motyw pakietu Office</vt:lpstr>
      <vt:lpstr>Zespół Szkół nr 22 im. Emiliana Konopczyńskiego</vt:lpstr>
      <vt:lpstr>LXXXIII LICEUM OGÓLNOKSZTAŁCĄCE IM. EMILIANA KONOPCZYŃSKIEGO</vt:lpstr>
      <vt:lpstr>PROFILE KLAS NA ROK SZKOLNY 2020/2021</vt:lpstr>
      <vt:lpstr>Prezentacja programu PowerPoint</vt:lpstr>
      <vt:lpstr>Klasa 1b</vt:lpstr>
      <vt:lpstr>Klasa 1c</vt:lpstr>
      <vt:lpstr>Klasa 1d</vt:lpstr>
      <vt:lpstr>                    Technikum  Elektryczno – Elektroniczne nr 1  </vt:lpstr>
      <vt:lpstr>ZIELONA GĘŚ - grupa teatralna Konopa</vt:lpstr>
      <vt:lpstr>ZIELONA GĘŚ</vt:lpstr>
      <vt:lpstr>Szkolny Festiwal Kultury EMILIAN </vt:lpstr>
      <vt:lpstr>Szkolny Festiwal Kultury EMILIAN </vt:lpstr>
      <vt:lpstr>Języki obce</vt:lpstr>
      <vt:lpstr>Nauka to również przyjemność!</vt:lpstr>
      <vt:lpstr>Wymiana młodzieży POLSKA-NIEMCY </vt:lpstr>
      <vt:lpstr>Wymiana młodzieży POLSKA-NIEMCY </vt:lpstr>
      <vt:lpstr>Prezentacja programu PowerPoint</vt:lpstr>
      <vt:lpstr>Prezentacja programu PowerPoint</vt:lpstr>
      <vt:lpstr>    Projekty historyczne</vt:lpstr>
      <vt:lpstr>Historyczne wyzwania</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KONOPDANCE</dc:title>
  <dc:creator>ania</dc:creator>
  <cp:lastModifiedBy>Nauczyciel</cp:lastModifiedBy>
  <cp:revision>151</cp:revision>
  <dcterms:created xsi:type="dcterms:W3CDTF">2015-10-04T16:25:02Z</dcterms:created>
  <dcterms:modified xsi:type="dcterms:W3CDTF">2020-02-25T12:27:25Z</dcterms:modified>
</cp:coreProperties>
</file>