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B7"/>
    <a:srgbClr val="242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E8E29-94CB-4DCE-8D05-994F79C13A7A}" v="2082" dt="2020-11-16T09:22:54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theme" Target="theme/theme1.xml" Id="rId18" /><Relationship Type="http://schemas.openxmlformats.org/officeDocument/2006/relationships/slide" Target="slides/slide2.xml" Id="rId3" /><Relationship Type="http://schemas.microsoft.com/office/2015/10/relationships/revisionInfo" Target="revisionInfo.xml" Id="rId21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viewProps" Target="viewProps.xml" Id="rId17" /><Relationship Type="http://schemas.openxmlformats.org/officeDocument/2006/relationships/slide" Target="slides/slide1.xml" Id="rId2" /><Relationship Type="http://schemas.openxmlformats.org/officeDocument/2006/relationships/presProps" Target="presProps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slide" Target="slides/slide14.xml" Id="rId15" /><Relationship Type="http://schemas.openxmlformats.org/officeDocument/2006/relationships/slide" Target="slides/slide9.xml" Id="rId10" /><Relationship Type="http://schemas.openxmlformats.org/officeDocument/2006/relationships/tableStyles" Target="tableStyles.xml" Id="rId19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2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6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0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9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9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4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4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11/15/2020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0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E728E6-A07E-4A6C-AB92-D56E1402F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7C8284-5EFA-4DBC-89F6-829D5EC1E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t="12835" r="6" b="2770"/>
          <a:stretch/>
        </p:blipFill>
        <p:spPr>
          <a:xfrm>
            <a:off x="10458" y="10449"/>
            <a:ext cx="12637781" cy="691924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4466" y="1245950"/>
            <a:ext cx="6244374" cy="2665690"/>
          </a:xfrm>
        </p:spPr>
        <p:txBody>
          <a:bodyPr anchor="b">
            <a:normAutofit/>
          </a:bodyPr>
          <a:lstStyle/>
          <a:p>
            <a:r>
              <a:rPr lang="pl-PL" sz="9600" b="1" dirty="0">
                <a:latin typeface="Franklin Gothic Medium"/>
                <a:cs typeface="Lucida Sans Unicode"/>
              </a:rPr>
              <a:t>Włochy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12653" y="-335206"/>
            <a:ext cx="9781327" cy="4415684"/>
          </a:xfrm>
        </p:spPr>
        <p:txBody>
          <a:bodyPr anchor="t">
            <a:normAutofit/>
          </a:bodyPr>
          <a:lstStyle/>
          <a:p>
            <a:endParaRPr lang="pl-PL" sz="2200">
              <a:solidFill>
                <a:srgbClr val="FFFFFF"/>
              </a:solidFill>
            </a:endParaRPr>
          </a:p>
        </p:txBody>
      </p:sp>
      <p:grpSp>
        <p:nvGrpSpPr>
          <p:cNvPr id="15" name="Top Left">
            <a:extLst>
              <a:ext uri="{FF2B5EF4-FFF2-40B4-BE49-F238E27FC236}">
                <a16:creationId xmlns:a16="http://schemas.microsoft.com/office/drawing/2014/main" id="{18579DB9-24B0-487B-81E3-8D02AD5F8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180CB2C-161F-4538-9214-24AF97B01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E25AFBE-8731-4348-B66F-FD7E38F76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6C27D8-4E47-470F-B6B5-407CE7D1D7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6348964-B561-445E-A6A4-730FBA428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5D1A3FD-B031-4670-8F09-29E8E38D4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0BD3287-1860-4987-8CA5-8728EDBB6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1FEEEA6-82B5-4005-A3D5-FC2A152FD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C0E6139-8A19-4905-87E2-E547D7B7F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23216" y="3924272"/>
            <a:ext cx="118872" cy="118872"/>
            <a:chOff x="1175347" y="3733800"/>
            <a:chExt cx="118872" cy="118872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05FFBD-B86A-4BD3-A147-FA95CE03C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B69F8B1-78FB-4562-8A0D-8D2963675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8" name="Bottom Right">
            <a:extLst>
              <a:ext uri="{FF2B5EF4-FFF2-40B4-BE49-F238E27FC236}">
                <a16:creationId xmlns:a16="http://schemas.microsoft.com/office/drawing/2014/main" id="{8F281804-17FE-49B9-9065-1A44CD473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9" name="Graphic 157">
              <a:extLst>
                <a:ext uri="{FF2B5EF4-FFF2-40B4-BE49-F238E27FC236}">
                  <a16:creationId xmlns:a16="http://schemas.microsoft.com/office/drawing/2014/main" id="{737BB70B-7AAF-4229-8400-5AFF12A236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B992201-AA48-4BE7-ADC2-908B16934F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840E3649-4ED2-4501-AF92-DEC3DFF5C8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68B38FD5-4195-4693-8AB7-D01C58D21E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F0635352-3FD2-43A8-832C-705F1CB917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FBEAF61E-74F7-41BA-9576-39B1961501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AB31D9B5-1401-4F40-BEE6-D492919954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EDD38F5-BC63-401D-8C72-8D41A360A9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5CE5B18-7300-438F-80EB-4F4E431C8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Obraz 5" descr="Obraz zawierający zewnętrzne, budynek, trawa, woda&#10;&#10;Opis wygenerowany automatycznie">
            <a:extLst>
              <a:ext uri="{FF2B5EF4-FFF2-40B4-BE49-F238E27FC236}">
                <a16:creationId xmlns:a16="http://schemas.microsoft.com/office/drawing/2014/main" id="{9630FE91-BFFA-4AA1-9E1C-B62743A669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5820" y="4038014"/>
            <a:ext cx="5625099" cy="2675481"/>
          </a:xfrm>
          <a:prstGeom prst="rect">
            <a:avLst/>
          </a:prstGeom>
        </p:spPr>
      </p:pic>
      <p:pic>
        <p:nvPicPr>
          <p:cNvPr id="6" name="Obraz 6" descr="Obraz zawierający woda, budynek, łódź, zewnętrzne&#10;&#10;Opis wygenerowany automatycznie">
            <a:extLst>
              <a:ext uri="{FF2B5EF4-FFF2-40B4-BE49-F238E27FC236}">
                <a16:creationId xmlns:a16="http://schemas.microsoft.com/office/drawing/2014/main" id="{4F71EC6A-3A64-4FC1-BFD1-F581BB5AF7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0756" y="4032838"/>
            <a:ext cx="4361145" cy="266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6BF8C-1723-40BD-B931-8C1BC7F8B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i="1" u="sng" dirty="0">
                <a:solidFill>
                  <a:srgbClr val="C00000"/>
                </a:solidFill>
              </a:rPr>
              <a:t>Verona </a:t>
            </a:r>
            <a:r>
              <a:rPr lang="pl-PL" b="1" i="1" dirty="0">
                <a:solidFill>
                  <a:srgbClr val="C00000"/>
                </a:solidFill>
              </a:rPr>
              <a:t>– tu znajdziemy dom Julii z "Romeo i Julia" a także piękny amfiteatr</a:t>
            </a:r>
            <a:endParaRPr lang="pl-PL"/>
          </a:p>
        </p:txBody>
      </p:sp>
      <p:pic>
        <p:nvPicPr>
          <p:cNvPr id="5" name="Obraz 5" descr="Obraz zawierający budynek, zewnętrzne, przód, kamień&#10;&#10;Opis wygenerowany automatycznie">
            <a:extLst>
              <a:ext uri="{FF2B5EF4-FFF2-40B4-BE49-F238E27FC236}">
                <a16:creationId xmlns:a16="http://schemas.microsoft.com/office/drawing/2014/main" id="{5843EFE7-EB08-4047-9D59-8E489A0EB99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3071" y="2000717"/>
            <a:ext cx="4645720" cy="4105535"/>
          </a:xfrm>
        </p:spPr>
      </p:pic>
      <p:pic>
        <p:nvPicPr>
          <p:cNvPr id="6" name="Obraz 6" descr="Obraz zawierający góra, budynek, siedzi, brązowy&#10;&#10;Opis wygenerowany automatycznie">
            <a:extLst>
              <a:ext uri="{FF2B5EF4-FFF2-40B4-BE49-F238E27FC236}">
                <a16:creationId xmlns:a16="http://schemas.microsoft.com/office/drawing/2014/main" id="{E349B76B-A140-4210-9D2E-DABFE4D553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96392" y="1948526"/>
            <a:ext cx="5124449" cy="4157727"/>
          </a:xfrm>
        </p:spPr>
      </p:pic>
    </p:spTree>
    <p:extLst>
      <p:ext uri="{BB962C8B-B14F-4D97-AF65-F5344CB8AC3E}">
        <p14:creationId xmlns:p14="http://schemas.microsoft.com/office/powerpoint/2010/main" val="926872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33F4F-BD2B-42B0-BE89-A015359EE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4423"/>
            <a:ext cx="10515600" cy="3656491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i="1" dirty="0">
                <a:solidFill>
                  <a:srgbClr val="FF00B7"/>
                </a:solidFill>
              </a:rPr>
              <a:t>Stolicą Włoch jest Rzym i ma prawie 3000 lat.</a:t>
            </a:r>
            <a:br>
              <a:rPr lang="pl-PL" b="1" i="1" dirty="0">
                <a:solidFill>
                  <a:srgbClr val="FF00B7"/>
                </a:solidFill>
              </a:rPr>
            </a:br>
            <a:r>
              <a:rPr lang="pl-PL" b="1" i="1" dirty="0">
                <a:solidFill>
                  <a:srgbClr val="FF00B7"/>
                </a:solidFill>
              </a:rPr>
              <a:t>Jest stolicą od 1871r.</a:t>
            </a:r>
            <a:br>
              <a:rPr lang="pl-PL" b="1" i="1" dirty="0">
                <a:solidFill>
                  <a:srgbClr val="FF00B7"/>
                </a:solidFill>
              </a:rPr>
            </a:br>
            <a:endParaRPr lang="pl-PL" b="1" i="1" dirty="0">
              <a:solidFill>
                <a:srgbClr val="FF00B7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FB4C1-BF68-421C-A5F8-5A3A8D9671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5" descr="Obraz zawierający zewnętrzne, budynek, miasto, pociąg&#10;&#10;Opis wygenerowany automatycznie">
            <a:extLst>
              <a:ext uri="{FF2B5EF4-FFF2-40B4-BE49-F238E27FC236}">
                <a16:creationId xmlns:a16="http://schemas.microsoft.com/office/drawing/2014/main" id="{338A73F2-183A-4C46-A1E8-AE4F5CEA1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89" y="3547410"/>
            <a:ext cx="6552807" cy="3155645"/>
          </a:xfrm>
          <a:prstGeom prst="rect">
            <a:avLst/>
          </a:prstGeom>
        </p:spPr>
      </p:pic>
      <p:pic>
        <p:nvPicPr>
          <p:cNvPr id="6" name="Obraz 6" descr="Obraz zawierający budynek, zewnętrzne, duży, przód&#10;&#10;Opis wygenerowany automatycznie">
            <a:extLst>
              <a:ext uri="{FF2B5EF4-FFF2-40B4-BE49-F238E27FC236}">
                <a16:creationId xmlns:a16="http://schemas.microsoft.com/office/drawing/2014/main" id="{A8F8CBFB-C692-47BE-8A76-0AFF6CD61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513" y="4184150"/>
            <a:ext cx="2642208" cy="2518905"/>
          </a:xfrm>
          <a:prstGeom prst="rect">
            <a:avLst/>
          </a:prstGeom>
        </p:spPr>
      </p:pic>
      <p:pic>
        <p:nvPicPr>
          <p:cNvPr id="7" name="Obraz 7" descr="Obraz zawierający budynek, zewnętrzne, droga, ulica&#10;&#10;Opis wygenerowany automatycznie">
            <a:extLst>
              <a:ext uri="{FF2B5EF4-FFF2-40B4-BE49-F238E27FC236}">
                <a16:creationId xmlns:a16="http://schemas.microsoft.com/office/drawing/2014/main" id="{35F42B9F-DAAB-4C22-B309-A4063D80F3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2412" y="4100642"/>
            <a:ext cx="2609589" cy="260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544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1BEAB-37FF-4AB6-9E46-307F4AD40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07436"/>
          </a:xfrm>
        </p:spPr>
        <p:txBody>
          <a:bodyPr>
            <a:noAutofit/>
          </a:bodyPr>
          <a:lstStyle/>
          <a:p>
            <a:r>
              <a:rPr lang="pl-PL" sz="3600" b="1" i="1" dirty="0">
                <a:solidFill>
                  <a:srgbClr val="FF00B7"/>
                </a:solidFill>
              </a:rPr>
              <a:t>Włochy są łatwe do rozpoznania na każdej mapie świata, ponieważ kraj jest ukształtowany jak buty na obcasie. Wygląda na to , że but kopie piłkę, która jest wyspą  Sycylią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08A2E3-E1ED-4501-B88A-0256F3BE7C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4" descr="Obraz zawierający mapa&#10;&#10;Opis wygenerowany automatycznie">
            <a:extLst>
              <a:ext uri="{FF2B5EF4-FFF2-40B4-BE49-F238E27FC236}">
                <a16:creationId xmlns:a16="http://schemas.microsoft.com/office/drawing/2014/main" id="{3A737AEE-C1D7-40EF-9750-44CA2D71F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282" y="3641356"/>
            <a:ext cx="2278562" cy="2560659"/>
          </a:xfrm>
          <a:prstGeom prst="rect">
            <a:avLst/>
          </a:prstGeom>
        </p:spPr>
      </p:pic>
      <p:pic>
        <p:nvPicPr>
          <p:cNvPr id="5" name="Obraz 5" descr="Obraz zawierający mapa&#10;&#10;Opis wygenerowany automatycznie">
            <a:extLst>
              <a:ext uri="{FF2B5EF4-FFF2-40B4-BE49-F238E27FC236}">
                <a16:creationId xmlns:a16="http://schemas.microsoft.com/office/drawing/2014/main" id="{D5BBEC68-1A59-4FD5-9EC4-5DEEFB0EEB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1915" y="3600646"/>
            <a:ext cx="2533650" cy="2600325"/>
          </a:xfrm>
          <a:prstGeom prst="rect">
            <a:avLst/>
          </a:prstGeom>
        </p:spPr>
      </p:pic>
      <p:pic>
        <p:nvPicPr>
          <p:cNvPr id="6" name="Obraz 6" descr="Obraz zawierający mapa&#10;&#10;Opis wygenerowany automatycznie">
            <a:extLst>
              <a:ext uri="{FF2B5EF4-FFF2-40B4-BE49-F238E27FC236}">
                <a16:creationId xmlns:a16="http://schemas.microsoft.com/office/drawing/2014/main" id="{7E166254-08A4-4C78-8DD5-1BDBD6B22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1286" y="3600645"/>
            <a:ext cx="2143125" cy="2600325"/>
          </a:xfrm>
          <a:prstGeom prst="rect">
            <a:avLst/>
          </a:prstGeom>
        </p:spPr>
      </p:pic>
      <p:pic>
        <p:nvPicPr>
          <p:cNvPr id="7" name="Obraz 7" descr="Obraz zawierający mapa&#10;&#10;Opis wygenerowany automatycznie">
            <a:extLst>
              <a:ext uri="{FF2B5EF4-FFF2-40B4-BE49-F238E27FC236}">
                <a16:creationId xmlns:a16="http://schemas.microsoft.com/office/drawing/2014/main" id="{9D72CC81-6927-4BE3-8035-3DD7D23A70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5064" y="3602668"/>
            <a:ext cx="2362200" cy="259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007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510D1-A8AA-477A-B7CF-23D262608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414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z="4000" b="1" i="1" dirty="0">
                <a:solidFill>
                  <a:srgbClr val="FF00B7"/>
                </a:solidFill>
              </a:rPr>
              <a:t>Włochy mają wiele wzgórz i gór.  </a:t>
            </a:r>
            <a:r>
              <a:rPr lang="pl-PL" sz="4000" b="1" i="1" dirty="0" err="1">
                <a:solidFill>
                  <a:srgbClr val="FF00B7"/>
                </a:solidFill>
              </a:rPr>
              <a:t>Najwyzszym</a:t>
            </a:r>
            <a:r>
              <a:rPr lang="pl-PL" sz="4000" b="1" i="1" dirty="0">
                <a:solidFill>
                  <a:srgbClr val="FF00B7"/>
                </a:solidFill>
              </a:rPr>
              <a:t> szczytem jest Mont Blanc w Alpach, który ma 4807 m wysokości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B0F0EC-00F2-4FD3-A5DE-9A9397E27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71839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pl-PL" dirty="0">
              <a:cs typeface="Arial"/>
            </a:endParaRPr>
          </a:p>
        </p:txBody>
      </p:sp>
      <p:pic>
        <p:nvPicPr>
          <p:cNvPr id="4" name="Obraz 4" descr="Obraz zawierający góra, śnieg, zewnętrzne, przyroda&#10;&#10;Opis wygenerowany automatycznie">
            <a:extLst>
              <a:ext uri="{FF2B5EF4-FFF2-40B4-BE49-F238E27FC236}">
                <a16:creationId xmlns:a16="http://schemas.microsoft.com/office/drawing/2014/main" id="{328692AE-5631-4763-9DF6-F29034BA1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673" y="3597579"/>
            <a:ext cx="3333750" cy="2209800"/>
          </a:xfrm>
          <a:prstGeom prst="rect">
            <a:avLst/>
          </a:prstGeom>
        </p:spPr>
      </p:pic>
      <p:pic>
        <p:nvPicPr>
          <p:cNvPr id="5" name="Obraz 5" descr="Obraz zawierający góra, zewnętrzne, śnieg, przyroda&#10;&#10;Opis wygenerowany automatycznie">
            <a:extLst>
              <a:ext uri="{FF2B5EF4-FFF2-40B4-BE49-F238E27FC236}">
                <a16:creationId xmlns:a16="http://schemas.microsoft.com/office/drawing/2014/main" id="{0F793D14-5D87-461C-96A7-F57D64A8F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9825" y="3597944"/>
            <a:ext cx="2743200" cy="2209071"/>
          </a:xfrm>
          <a:prstGeom prst="rect">
            <a:avLst/>
          </a:prstGeom>
        </p:spPr>
      </p:pic>
      <p:pic>
        <p:nvPicPr>
          <p:cNvPr id="6" name="Obraz 6" descr="Obraz zawierający góra, zewnętrzne, przyroda, śnieg&#10;&#10;Opis wygenerowany automatycznie">
            <a:extLst>
              <a:ext uri="{FF2B5EF4-FFF2-40B4-BE49-F238E27FC236}">
                <a16:creationId xmlns:a16="http://schemas.microsoft.com/office/drawing/2014/main" id="{8E2C694D-E605-47BA-A438-3F9D00B7E9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9273" y="3610041"/>
            <a:ext cx="3078140" cy="218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152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33FA0-2E13-472F-82A4-C14D72295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38341"/>
            <a:ext cx="10515600" cy="1015586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i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 ciekawostek o Włochach:</a:t>
            </a:r>
            <a:endParaRPr lang="pl-PL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3326-3C24-4D74-BBBC-51B900BEF5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4" descr="Obraz zawierający mapa&#10;&#10;Opis wygenerowany automatycznie">
            <a:extLst>
              <a:ext uri="{FF2B5EF4-FFF2-40B4-BE49-F238E27FC236}">
                <a16:creationId xmlns:a16="http://schemas.microsoft.com/office/drawing/2014/main" id="{D1DCCC98-947C-4CF2-82C5-A996F43B3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884" y="3944069"/>
            <a:ext cx="2497900" cy="2143124"/>
          </a:xfrm>
          <a:prstGeom prst="rect">
            <a:avLst/>
          </a:prstGeom>
        </p:spPr>
      </p:pic>
      <p:pic>
        <p:nvPicPr>
          <p:cNvPr id="5" name="Obraz 5" descr="Obraz zawierający rysunek&#10;&#10;Opis wygenerowany automatycznie">
            <a:extLst>
              <a:ext uri="{FF2B5EF4-FFF2-40B4-BE49-F238E27FC236}">
                <a16:creationId xmlns:a16="http://schemas.microsoft.com/office/drawing/2014/main" id="{5870C8CE-5447-4B53-A871-BE4AD0B31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494" y="3949222"/>
            <a:ext cx="1838325" cy="2195447"/>
          </a:xfrm>
          <a:prstGeom prst="rect">
            <a:avLst/>
          </a:prstGeom>
        </p:spPr>
      </p:pic>
      <p:pic>
        <p:nvPicPr>
          <p:cNvPr id="6" name="Obraz 6" descr="Obraz zawierający łódź, siedzi, purpurowy, kolorowy&#10;&#10;Opis wygenerowany automatycznie">
            <a:extLst>
              <a:ext uri="{FF2B5EF4-FFF2-40B4-BE49-F238E27FC236}">
                <a16:creationId xmlns:a16="http://schemas.microsoft.com/office/drawing/2014/main" id="{2997549F-1747-43CA-8F23-F9455E3F21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7127" y="3944067"/>
            <a:ext cx="3000375" cy="2205755"/>
          </a:xfrm>
          <a:prstGeom prst="rect">
            <a:avLst/>
          </a:prstGeom>
        </p:spPr>
      </p:pic>
      <p:pic>
        <p:nvPicPr>
          <p:cNvPr id="7" name="Obraz 7" descr="Obraz zawierający budynek, pociąg, duży, zegar&#10;&#10;Opis wygenerowany automatycznie">
            <a:extLst>
              <a:ext uri="{FF2B5EF4-FFF2-40B4-BE49-F238E27FC236}">
                <a16:creationId xmlns:a16="http://schemas.microsoft.com/office/drawing/2014/main" id="{D32D5BCC-B7C9-4856-B1C2-0F93CA69B7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850" y="3944067"/>
            <a:ext cx="321945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9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4EB88-97E3-4011-BF92-BF9D0B413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87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pl-PL" sz="3200" b="1" i="1" dirty="0">
                <a:solidFill>
                  <a:srgbClr val="C00000"/>
                </a:solidFill>
              </a:rPr>
              <a:t>Włochy to państwo położone w Europie Południowej</a:t>
            </a:r>
            <a:br>
              <a:rPr lang="pl-PL" sz="3200" b="1" i="1" dirty="0"/>
            </a:br>
            <a:r>
              <a:rPr lang="pl-PL" sz="3200" b="1" i="1" dirty="0">
                <a:solidFill>
                  <a:srgbClr val="C00000"/>
                </a:solidFill>
              </a:rPr>
              <a:t>Stolica: Rzym</a:t>
            </a:r>
            <a:br>
              <a:rPr lang="pl-PL" sz="3200" b="1" i="1" dirty="0"/>
            </a:br>
            <a:r>
              <a:rPr lang="pl-PL" sz="3200" b="1" i="1" dirty="0">
                <a:solidFill>
                  <a:srgbClr val="C00000"/>
                </a:solidFill>
              </a:rPr>
              <a:t>Język: Włoski</a:t>
            </a:r>
          </a:p>
        </p:txBody>
      </p:sp>
      <p:pic>
        <p:nvPicPr>
          <p:cNvPr id="3" name="Obraz 3">
            <a:extLst>
              <a:ext uri="{FF2B5EF4-FFF2-40B4-BE49-F238E27FC236}">
                <a16:creationId xmlns:a16="http://schemas.microsoft.com/office/drawing/2014/main" id="{F665B89F-AE8D-43B7-80BF-0DB9EA414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469" y="3426234"/>
            <a:ext cx="6814158" cy="293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13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DF7F6-354A-483E-BC96-4E7BAA964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8800" b="1" i="1" dirty="0"/>
              <a:t>Najciekawsze miejsca Włoch - to warto zobaczyć</a:t>
            </a:r>
            <a:endParaRPr lang="pl-PL" sz="8800"/>
          </a:p>
        </p:txBody>
      </p:sp>
      <p:pic>
        <p:nvPicPr>
          <p:cNvPr id="3" name="Obraz 3" descr="Obraz zawierający woda, przyroda, łódź, siedzi&#10;&#10;Opis wygenerowany automatycznie">
            <a:extLst>
              <a:ext uri="{FF2B5EF4-FFF2-40B4-BE49-F238E27FC236}">
                <a16:creationId xmlns:a16="http://schemas.microsoft.com/office/drawing/2014/main" id="{462B45C9-BCAE-4312-AA9E-EB28CCDB9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387" y="3195064"/>
            <a:ext cx="7670102" cy="30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2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0C7DC-CEA0-4D43-9C12-E67171D9A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i="1" u="sng" dirty="0"/>
              <a:t>Rzym </a:t>
            </a:r>
            <a:r>
              <a:rPr lang="pl-PL" b="1" i="1" dirty="0"/>
              <a:t>– to wspaniałe miejsce do poznania starożytnej historii</a:t>
            </a:r>
            <a:endParaRPr lang="pl-PL"/>
          </a:p>
        </p:txBody>
      </p:sp>
      <p:pic>
        <p:nvPicPr>
          <p:cNvPr id="7" name="Obraz 7" descr="Obraz zawierający budynek, zewnętrzne, duży, stare&#10;&#10;Opis wygenerowany automatycznie">
            <a:extLst>
              <a:ext uri="{FF2B5EF4-FFF2-40B4-BE49-F238E27FC236}">
                <a16:creationId xmlns:a16="http://schemas.microsoft.com/office/drawing/2014/main" id="{38F900A6-FD73-4DE0-8CF7-9AC350C52B6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4508" r="14508"/>
          <a:stretch/>
        </p:blipFill>
        <p:spPr>
          <a:xfrm>
            <a:off x="5517215" y="1478028"/>
            <a:ext cx="6172200" cy="4873625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3F182-A14C-4C5A-8876-42CFAB997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pl-PL" sz="2800" i="1" dirty="0">
              <a:cs typeface="Arial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1DF98A-D0E3-4960-9BE4-6B18B5ADBBB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008813" y="136635"/>
            <a:ext cx="5183187" cy="1428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pl-PL" sz="1800" i="1" u="sng" dirty="0">
                <a:solidFill>
                  <a:schemeClr val="accent3">
                    <a:lumMod val="75000"/>
                  </a:schemeClr>
                </a:solidFill>
                <a:cs typeface="Arial"/>
              </a:rPr>
              <a:t>Koloseum –</a:t>
            </a:r>
            <a:r>
              <a:rPr lang="pl-PL" sz="1800" i="1" dirty="0">
                <a:solidFill>
                  <a:schemeClr val="accent3">
                    <a:lumMod val="75000"/>
                  </a:schemeClr>
                </a:solidFill>
                <a:cs typeface="Arial"/>
              </a:rPr>
              <a:t> amfiteatr w Rzymie wzniesiony w latach 70  -72 do 80 </a:t>
            </a:r>
            <a:r>
              <a:rPr lang="pl-PL" sz="1800" i="1" dirty="0" err="1">
                <a:solidFill>
                  <a:schemeClr val="accent3">
                    <a:lumMod val="75000"/>
                  </a:schemeClr>
                </a:solidFill>
                <a:cs typeface="Arial"/>
              </a:rPr>
              <a:t>n.e</a:t>
            </a:r>
            <a:r>
              <a:rPr lang="pl-PL" sz="1800" i="1" dirty="0">
                <a:solidFill>
                  <a:schemeClr val="accent3">
                    <a:lumMod val="75000"/>
                  </a:schemeClr>
                </a:solidFill>
                <a:cs typeface="Arial"/>
              </a:rPr>
              <a:t> przez Wespazjana i Tytusa – cesarzy z dynastii Flawiuszów</a:t>
            </a:r>
            <a:endParaRPr lang="pl-PL" sz="1800">
              <a:solidFill>
                <a:schemeClr val="accent3">
                  <a:lumMod val="75000"/>
                </a:schemeClr>
              </a:solidFill>
              <a:cs typeface="Arial"/>
            </a:endParaRPr>
          </a:p>
        </p:txBody>
      </p:sp>
      <p:pic>
        <p:nvPicPr>
          <p:cNvPr id="8" name="Obraz 8" descr="Obraz zawierający budynek, zewnętrzne, pociąg, tor&#10;&#10;Opis wygenerowany automatycznie">
            <a:extLst>
              <a:ext uri="{FF2B5EF4-FFF2-40B4-BE49-F238E27FC236}">
                <a16:creationId xmlns:a16="http://schemas.microsoft.com/office/drawing/2014/main" id="{37228971-6A8C-4F34-A007-73C4A663F01B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557626" y="2057183"/>
            <a:ext cx="4170950" cy="3762875"/>
          </a:xfrm>
        </p:spPr>
      </p:pic>
    </p:spTree>
    <p:extLst>
      <p:ext uri="{BB962C8B-B14F-4D97-AF65-F5344CB8AC3E}">
        <p14:creationId xmlns:p14="http://schemas.microsoft.com/office/powerpoint/2010/main" val="77501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56A-7B62-4AD2-9CF8-4E2BF9737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i="1" u="sng" dirty="0">
                <a:solidFill>
                  <a:schemeClr val="accent4">
                    <a:lumMod val="75000"/>
                  </a:schemeClr>
                </a:solidFill>
              </a:rPr>
              <a:t>Toskania</a:t>
            </a:r>
            <a:r>
              <a:rPr lang="pl-PL" sz="3600" b="1" i="1" dirty="0">
                <a:solidFill>
                  <a:schemeClr val="accent4">
                    <a:lumMod val="75000"/>
                  </a:schemeClr>
                </a:solidFill>
              </a:rPr>
              <a:t> - wspaniałe miejsce na wędrówki i wypoczynek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B80E8-485D-4DD4-A7F5-3DF099F429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pl-PL" b="1" i="1" u="sng" dirty="0">
              <a:solidFill>
                <a:schemeClr val="accent2">
                  <a:lumMod val="50000"/>
                </a:schemeClr>
              </a:solidFill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A8A791-3715-40D7-8CAA-CEE2ABE2A7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5" descr="Obraz zawierający trawa, zewnętrzne, pole, porośnięte trawą&#10;&#10;Opis wygenerowany automatycznie">
            <a:extLst>
              <a:ext uri="{FF2B5EF4-FFF2-40B4-BE49-F238E27FC236}">
                <a16:creationId xmlns:a16="http://schemas.microsoft.com/office/drawing/2014/main" id="{9342C6C7-4E36-4829-89ED-98B4E16AD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221" y="1829323"/>
            <a:ext cx="5252187" cy="4295381"/>
          </a:xfrm>
          <a:prstGeom prst="rect">
            <a:avLst/>
          </a:prstGeom>
        </p:spPr>
      </p:pic>
      <p:pic>
        <p:nvPicPr>
          <p:cNvPr id="6" name="Obraz 6" descr="Obraz zawierający trawa, góra, przyroda, zewnętrzne&#10;&#10;Opis wygenerowany automatycznie">
            <a:extLst>
              <a:ext uri="{FF2B5EF4-FFF2-40B4-BE49-F238E27FC236}">
                <a16:creationId xmlns:a16="http://schemas.microsoft.com/office/drawing/2014/main" id="{FF4E6E20-A0EF-4526-B508-A3C70AEDC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6309" y="1835521"/>
            <a:ext cx="5183818" cy="429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2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07FB1-D2AF-4CB8-BBFC-DC54DFE52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i="1" u="sng" dirty="0">
                <a:solidFill>
                  <a:schemeClr val="accent6">
                    <a:lumMod val="50000"/>
                  </a:schemeClr>
                </a:solidFill>
              </a:rPr>
              <a:t>Wenecja</a:t>
            </a:r>
            <a:r>
              <a:rPr lang="pl-PL" b="1" i="1" dirty="0">
                <a:solidFill>
                  <a:schemeClr val="accent6">
                    <a:lumMod val="50000"/>
                  </a:schemeClr>
                </a:solidFill>
              </a:rPr>
              <a:t> – miasto z wieloma kanałami po których można pływać</a:t>
            </a:r>
            <a:endParaRPr lang="pl-PL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Obraz 5" descr="Obraz zawierający budynek, zewnętrzne, pociąg, tor&#10;&#10;Opis wygenerowany automatycznie">
            <a:extLst>
              <a:ext uri="{FF2B5EF4-FFF2-40B4-BE49-F238E27FC236}">
                <a16:creationId xmlns:a16="http://schemas.microsoft.com/office/drawing/2014/main" id="{522DB81F-3655-4B88-97EA-CC8361DC431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579883" y="2694216"/>
            <a:ext cx="5660589" cy="4044209"/>
          </a:xfrm>
        </p:spPr>
      </p:pic>
      <p:pic>
        <p:nvPicPr>
          <p:cNvPr id="6" name="Obraz 6" descr="Obraz zawierający woda, budynek, łódź, zewnętrzne&#10;&#10;Opis wygenerowany automatycznie">
            <a:extLst>
              <a:ext uri="{FF2B5EF4-FFF2-40B4-BE49-F238E27FC236}">
                <a16:creationId xmlns:a16="http://schemas.microsoft.com/office/drawing/2014/main" id="{387C2BCF-D4E4-495B-944E-8A97CCAE118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-848" y="2382176"/>
            <a:ext cx="5993312" cy="4115059"/>
          </a:xfrm>
        </p:spPr>
      </p:pic>
    </p:spTree>
    <p:extLst>
      <p:ext uri="{BB962C8B-B14F-4D97-AF65-F5344CB8AC3E}">
        <p14:creationId xmlns:p14="http://schemas.microsoft.com/office/powerpoint/2010/main" val="785298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F7493-8600-4753-A30A-EEEE96AE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i="1" u="sng" dirty="0">
                <a:solidFill>
                  <a:srgbClr val="7030A0"/>
                </a:solidFill>
              </a:rPr>
              <a:t>Florencja</a:t>
            </a:r>
            <a:r>
              <a:rPr lang="pl-PL" b="1" i="1" dirty="0">
                <a:solidFill>
                  <a:srgbClr val="7030A0"/>
                </a:solidFill>
              </a:rPr>
              <a:t> – dom wielu włoskich artystów tj. Michał Anioł</a:t>
            </a:r>
            <a:endParaRPr lang="pl-PL">
              <a:solidFill>
                <a:srgbClr val="7030A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4678B-A912-4E1C-A10F-1A2309D24D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Obraz 7" descr="Obraz zawierający budynek, góra, zewnętrzne, stół&#10;&#10;Opis wygenerowany automatycznie">
            <a:extLst>
              <a:ext uri="{FF2B5EF4-FFF2-40B4-BE49-F238E27FC236}">
                <a16:creationId xmlns:a16="http://schemas.microsoft.com/office/drawing/2014/main" id="{D85B58CF-B150-425B-8FDE-662B18086F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40342" y="1678738"/>
            <a:ext cx="5187993" cy="4658768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312EE8-E417-472E-B85B-8F2990368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8" name="Obraz 8" descr="Obraz zawierający siedzi, zegar, duży, pokryte&#10;&#10;Opis wygenerowany automatycznie">
            <a:extLst>
              <a:ext uri="{FF2B5EF4-FFF2-40B4-BE49-F238E27FC236}">
                <a16:creationId xmlns:a16="http://schemas.microsoft.com/office/drawing/2014/main" id="{AAAF5D62-5A09-4F93-B06C-125C47008B5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4494" y="1678738"/>
            <a:ext cx="5262105" cy="4658768"/>
          </a:xfrm>
        </p:spPr>
      </p:pic>
    </p:spTree>
    <p:extLst>
      <p:ext uri="{BB962C8B-B14F-4D97-AF65-F5344CB8AC3E}">
        <p14:creationId xmlns:p14="http://schemas.microsoft.com/office/powerpoint/2010/main" val="1054457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96E90-990A-4862-A950-A9FFA97CA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i="1" u="sng" dirty="0">
                <a:solidFill>
                  <a:schemeClr val="accent5">
                    <a:lumMod val="50000"/>
                  </a:schemeClr>
                </a:solidFill>
              </a:rPr>
              <a:t>Piza </a:t>
            </a:r>
            <a:r>
              <a:rPr lang="pl-PL" b="1" i="1" dirty="0">
                <a:solidFill>
                  <a:schemeClr val="accent5">
                    <a:lumMod val="50000"/>
                  </a:schemeClr>
                </a:solidFill>
              </a:rPr>
              <a:t>– znajdziemy tutaj Krzywą Wieżę</a:t>
            </a:r>
            <a:endParaRPr lang="pl-PL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Obraz 5" descr="Obraz zawierający budynek, zewnętrzne, zdjęcie, okno&#10;&#10;Opis wygenerowany automatycznie">
            <a:extLst>
              <a:ext uri="{FF2B5EF4-FFF2-40B4-BE49-F238E27FC236}">
                <a16:creationId xmlns:a16="http://schemas.microsoft.com/office/drawing/2014/main" id="{F3DCF452-445B-436F-85EF-17FE7A2D2D1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94568" y="1711380"/>
            <a:ext cx="4995796" cy="4465006"/>
          </a:xfrm>
        </p:spPr>
      </p:pic>
      <p:pic>
        <p:nvPicPr>
          <p:cNvPr id="6" name="Obraz 6" descr="Obraz zawierający zewnętrzne, budynek, trawa, zielony&#10;&#10;Opis wygenerowany automatycznie">
            <a:extLst>
              <a:ext uri="{FF2B5EF4-FFF2-40B4-BE49-F238E27FC236}">
                <a16:creationId xmlns:a16="http://schemas.microsoft.com/office/drawing/2014/main" id="{B329301A-FA9A-43D6-BD23-EB10DA1886F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06398" y="1691417"/>
            <a:ext cx="5111532" cy="4525809"/>
          </a:xfrm>
        </p:spPr>
      </p:pic>
    </p:spTree>
    <p:extLst>
      <p:ext uri="{BB962C8B-B14F-4D97-AF65-F5344CB8AC3E}">
        <p14:creationId xmlns:p14="http://schemas.microsoft.com/office/powerpoint/2010/main" val="249668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A17B3-1DE6-4D37-B999-857E9F648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529" y="67827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i="1" dirty="0"/>
              <a:t>Lombardia – Mediolan to tu znajduje się </a:t>
            </a:r>
            <a:r>
              <a:rPr lang="pl-PL" sz="3200" b="1" i="1" dirty="0" err="1"/>
              <a:t>kosciół</a:t>
            </a:r>
            <a:r>
              <a:rPr lang="pl-PL" sz="3200" b="1" i="1" dirty="0"/>
              <a:t> Santa Maria </a:t>
            </a:r>
            <a:r>
              <a:rPr lang="pl-PL" sz="3200" b="1" i="1" dirty="0" err="1"/>
              <a:t>delle</a:t>
            </a:r>
            <a:r>
              <a:rPr lang="pl-PL" sz="3200" b="1" i="1" dirty="0"/>
              <a:t> </a:t>
            </a:r>
            <a:r>
              <a:rPr lang="pl-PL" sz="3200" b="1" i="1" dirty="0" err="1"/>
              <a:t>Grazzi</a:t>
            </a:r>
            <a:r>
              <a:rPr lang="pl-PL" sz="3200" b="1" i="1" dirty="0"/>
              <a:t> – jest tam obraz </a:t>
            </a:r>
            <a:r>
              <a:rPr lang="pl-PL" sz="3200" b="1" i="1" dirty="0" err="1"/>
              <a:t>Leonardia</a:t>
            </a:r>
            <a:r>
              <a:rPr lang="pl-PL" sz="3200" b="1" i="1" dirty="0"/>
              <a:t> da Vinci - " Ostatnia wieczerza</a:t>
            </a:r>
            <a:r>
              <a:rPr lang="pl-PL" dirty="0"/>
              <a:t>"</a:t>
            </a:r>
            <a:endParaRPr lang="pl-PL"/>
          </a:p>
        </p:txBody>
      </p:sp>
      <p:pic>
        <p:nvPicPr>
          <p:cNvPr id="5" name="Obraz 5" descr="Obraz zawierający wewnątrz, budynek, zdjęcie, kominek&#10;&#10;Opis wygenerowany automatycznie">
            <a:extLst>
              <a:ext uri="{FF2B5EF4-FFF2-40B4-BE49-F238E27FC236}">
                <a16:creationId xmlns:a16="http://schemas.microsoft.com/office/drawing/2014/main" id="{D405E591-04F7-444C-942A-31B1EA04093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2971" y="2136416"/>
            <a:ext cx="4972441" cy="4168166"/>
          </a:xfrm>
        </p:spPr>
      </p:pic>
      <p:pic>
        <p:nvPicPr>
          <p:cNvPr id="6" name="Obraz 6" descr="Obraz zawierający zewnętrzne, budynek, woda, miasto&#10;&#10;Opis wygenerowany automatycznie">
            <a:extLst>
              <a:ext uri="{FF2B5EF4-FFF2-40B4-BE49-F238E27FC236}">
                <a16:creationId xmlns:a16="http://schemas.microsoft.com/office/drawing/2014/main" id="{6AC5D4C0-70D5-4062-97FD-D123612952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74208" y="2911594"/>
            <a:ext cx="4586352" cy="3348494"/>
          </a:xfrm>
        </p:spPr>
      </p:pic>
    </p:spTree>
    <p:extLst>
      <p:ext uri="{BB962C8B-B14F-4D97-AF65-F5344CB8AC3E}">
        <p14:creationId xmlns:p14="http://schemas.microsoft.com/office/powerpoint/2010/main" val="981786281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_2SEEDS">
      <a:dk1>
        <a:srgbClr val="000000"/>
      </a:dk1>
      <a:lt1>
        <a:srgbClr val="FFFFFF"/>
      </a:lt1>
      <a:dk2>
        <a:srgbClr val="413124"/>
      </a:dk2>
      <a:lt2>
        <a:srgbClr val="E2E5E8"/>
      </a:lt2>
      <a:accent1>
        <a:srgbClr val="D6935F"/>
      </a:accent1>
      <a:accent2>
        <a:srgbClr val="DE807E"/>
      </a:accent2>
      <a:accent3>
        <a:srgbClr val="AEA263"/>
      </a:accent3>
      <a:accent4>
        <a:srgbClr val="51AFB3"/>
      </a:accent4>
      <a:accent5>
        <a:srgbClr val="6BA7D9"/>
      </a:accent5>
      <a:accent6>
        <a:srgbClr val="6270D7"/>
      </a:accent6>
      <a:hlink>
        <a:srgbClr val="5B86A6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ExploreVTI</vt:lpstr>
      <vt:lpstr>Włochy</vt:lpstr>
      <vt:lpstr>Włochy to państwo położone w Europie Południowej Stolica: Rzym Język: Włoski</vt:lpstr>
      <vt:lpstr>Najciekawsze miejsca Włoch - to warto zobaczyć</vt:lpstr>
      <vt:lpstr>Rzym – to wspaniałe miejsce do poznania starożytnej historii</vt:lpstr>
      <vt:lpstr>Toskania - wspaniałe miejsce na wędrówki i wypoczynek</vt:lpstr>
      <vt:lpstr>Wenecja – miasto z wieloma kanałami po których można pływać</vt:lpstr>
      <vt:lpstr>Florencja – dom wielu włoskich artystów tj. Michał Anioł</vt:lpstr>
      <vt:lpstr>Piza – znajdziemy tutaj Krzywą Wieżę</vt:lpstr>
      <vt:lpstr>Lombardia – Mediolan to tu znajduje się kosciół Santa Maria delle Grazzi – jest tam obraz Leonardia da Vinci - " Ostatnia wieczerza"</vt:lpstr>
      <vt:lpstr>Verona – tu znajdziemy dom Julii z "Romeo i Julia" a także piękny amfiteatr</vt:lpstr>
      <vt:lpstr>Stolicą Włoch jest Rzym i ma prawie 3000 lat. Jest stolicą od 1871r. </vt:lpstr>
      <vt:lpstr>Włochy są łatwe do rozpoznania na każdej mapie świata, ponieważ kraj jest ukształtowany jak buty na obcasie. Wygląda na to , że but kopie piłkę, która jest wyspą  Sycylią</vt:lpstr>
      <vt:lpstr>Włochy mają wiele wzgórz i gór.  Najwyzszym szczytem jest Mont Blanc w Alpach, który ma 4807 m wysokości</vt:lpstr>
      <vt:lpstr>10 ciekawostek o Włochach: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584</cp:revision>
  <dcterms:created xsi:type="dcterms:W3CDTF">2020-11-16T07:52:52Z</dcterms:created>
  <dcterms:modified xsi:type="dcterms:W3CDTF">2020-11-16T09:22:58Z</dcterms:modified>
</cp:coreProperties>
</file>