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684360"/>
            <a:ext cx="393156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://www.116111.pl/" TargetMode="External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niebieskalinia.org/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608148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>
                  <a:alpha val="0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Picture 11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640080" y="2053800"/>
            <a:ext cx="3668400" cy="275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br/>
            <a:r>
              <a:rPr b="1" lang="pl-PL" sz="2800" spc="-1" strike="noStrike">
                <a:solidFill>
                  <a:srgbClr val="ffffff"/>
                </a:solidFill>
                <a:latin typeface="inherit"/>
                <a:ea typeface="Times New Roman"/>
              </a:rPr>
              <a:t>Wsparcie/konsultacje pedagog szkolny</a:t>
            </a:r>
            <a:br/>
            <a:endParaRPr b="0" lang="pl-PL" sz="28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6070320" y="720000"/>
            <a:ext cx="5305320" cy="52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br/>
            <a:r>
              <a:rPr b="0" lang="pl-PL" sz="3200" spc="-1" strike="noStrike">
                <a:solidFill>
                  <a:srgbClr val="000000"/>
                </a:solidFill>
                <a:latin typeface="inherit"/>
                <a:ea typeface="Times New Roman"/>
              </a:rPr>
              <a:t>Zapraszamy do kontaktu poprzez:</a:t>
            </a:r>
            <a:endParaRPr b="0" lang="pl-PL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pl-PL" sz="32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latin typeface="inherit"/>
                <a:ea typeface="Times New Roman"/>
              </a:rPr>
              <a:t>E – dziennik – p. Ewa Kobacka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latin typeface="inherit"/>
                <a:ea typeface="Times New Roman"/>
              </a:rPr>
              <a:t>                    </a:t>
            </a:r>
            <a:r>
              <a:rPr b="0" lang="pl-PL" sz="2000" spc="-1" strike="noStrike">
                <a:solidFill>
                  <a:srgbClr val="000000"/>
                </a:solidFill>
                <a:latin typeface="inherit"/>
                <a:ea typeface="Times New Roman"/>
              </a:rPr>
              <a:t>- p. Marzena Maruszczyk</a:t>
            </a:r>
            <a:endParaRPr b="0" lang="pl-PL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pl-PL" sz="2000" spc="-1" strike="noStrike">
                <a:solidFill>
                  <a:srgbClr val="000000"/>
                </a:solidFill>
                <a:latin typeface="inherit"/>
                <a:ea typeface="Times New Roman"/>
              </a:rPr>
              <a:t>                    </a:t>
            </a:r>
            <a:r>
              <a:rPr b="0" lang="pl-PL" sz="2000" spc="-1" strike="noStrike">
                <a:solidFill>
                  <a:srgbClr val="000000"/>
                </a:solidFill>
                <a:latin typeface="inherit"/>
                <a:ea typeface="Times New Roman"/>
              </a:rPr>
              <a:t>- p. Małgorzata Szypuła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pl-PL" sz="1700" spc="-1" strike="noStrike">
                <a:solidFill>
                  <a:srgbClr val="000000"/>
                </a:solidFill>
                <a:latin typeface="inherit"/>
                <a:ea typeface="Times New Roman"/>
              </a:rPr>
              <a:t> </a:t>
            </a:r>
            <a:endParaRPr b="0" lang="pl-PL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75560" y="0"/>
            <a:ext cx="10909440" cy="6857280"/>
          </a:xfrm>
          <a:prstGeom prst="rect">
            <a:avLst/>
          </a:prstGeom>
          <a:gradFill rotWithShape="0">
            <a:gsLst>
              <a:gs pos="0">
                <a:srgbClr val="3965b5"/>
              </a:gs>
              <a:gs pos="100000">
                <a:srgbClr val="3b3838">
                  <a:alpha val="0"/>
                </a:srgbClr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9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3045240" y="2043720"/>
            <a:ext cx="6104520" cy="20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br/>
            <a:br/>
            <a:r>
              <a:rPr b="1" lang="pl-PL" sz="5400" spc="-1" strike="noStrike">
                <a:solidFill>
                  <a:srgbClr val="ffffff"/>
                </a:solidFill>
                <a:latin typeface="Calibri Light"/>
              </a:rPr>
              <a:t>Gdzie jeszcze możesz szukać pomocy?</a:t>
            </a:r>
            <a:endParaRPr b="0" lang="pl-PL" sz="54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045240" y="4074840"/>
            <a:ext cx="6104520" cy="6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pl-PL" sz="2200" spc="-1" strike="noStrike">
                <a:solidFill>
                  <a:srgbClr val="ffffff"/>
                </a:solidFill>
                <a:latin typeface="Calibri Light"/>
              </a:rPr>
              <a:t>Telefony zaufania dla dzieci i młodzieży i dorosłych</a:t>
            </a:r>
            <a:endParaRPr b="0" lang="pl-PL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27600" y="4572000"/>
            <a:ext cx="7057440" cy="1963440"/>
          </a:xfrm>
          <a:prstGeom prst="rect">
            <a:avLst/>
          </a:prstGeom>
          <a:solidFill>
            <a:srgbClr val="5a497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524160" y="4767120"/>
            <a:ext cx="6593400" cy="162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pl-PL" sz="4400" spc="-1" strike="noStrike">
                <a:solidFill>
                  <a:srgbClr val="ffffff"/>
                </a:solidFill>
                <a:latin typeface="Calibri Light"/>
              </a:rPr>
              <a:t>Dorośli, dzieci </a:t>
            </a:r>
            <a:r>
              <a:rPr b="1" lang="pl-PL" sz="4400" spc="-1" strike="noStrike">
                <a:solidFill>
                  <a:srgbClr val="ffffff"/>
                </a:solidFill>
                <a:latin typeface="Wingdings"/>
              </a:rPr>
              <a:t>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125" name="Symbol zastępczy zawartości 12" descr=""/>
          <p:cNvPicPr/>
          <p:nvPr/>
        </p:nvPicPr>
        <p:blipFill>
          <a:blip r:embed="rId1"/>
          <a:srcRect l="0" t="0" r="3336" b="0"/>
          <a:stretch/>
        </p:blipFill>
        <p:spPr>
          <a:xfrm>
            <a:off x="327600" y="321840"/>
            <a:ext cx="7057440" cy="410652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7534800" y="321840"/>
            <a:ext cx="4334760" cy="621396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8029440" y="917640"/>
            <a:ext cx="3423960" cy="485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16000" indent="-227880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pl-PL" sz="2000" spc="-1" strike="noStrike">
                <a:solidFill>
                  <a:srgbClr val="ffffff"/>
                </a:solidFill>
                <a:latin typeface="Calibri"/>
              </a:rPr>
              <a:t>Pod numerem telefonu 800 080 222 dzieci, młodzież, ale także rodzice, nauczyciele i pedagodzy będą mogli uzyskać profesjonalną pomoc doświadczonych psychologów, pedagogów i prawników.</a:t>
            </a:r>
            <a:endParaRPr b="0" lang="pl-PL" sz="2000" spc="-1" strike="noStrike">
              <a:latin typeface="Arial"/>
            </a:endParaRPr>
          </a:p>
          <a:p>
            <a:pPr marL="2160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Pod ten numer może zadzwonić każda młoda osoba mająca problemy w domu, w szkole czy też w relacjach rówieśniczych.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27600" y="4572000"/>
            <a:ext cx="7057440" cy="1963440"/>
          </a:xfrm>
          <a:prstGeom prst="rect">
            <a:avLst/>
          </a:prstGeom>
          <a:solidFill>
            <a:srgbClr val="bf56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524160" y="4767120"/>
            <a:ext cx="6593400" cy="162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</a:pPr>
            <a:r>
              <a:rPr b="1" lang="pl-PL" sz="3600" spc="-1" strike="noStrike">
                <a:solidFill>
                  <a:srgbClr val="ffffff"/>
                </a:solidFill>
                <a:latin typeface="Calibri"/>
              </a:rPr>
              <a:t>116 111 – Telefon Zaufania Dla Dzieci i Młodzieży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130" name="Symbol zastępczy zawartości 5" descr=""/>
          <p:cNvPicPr/>
          <p:nvPr/>
        </p:nvPicPr>
        <p:blipFill>
          <a:blip r:embed="rId1"/>
          <a:srcRect l="0" t="0" r="3336" b="0"/>
          <a:stretch/>
        </p:blipFill>
        <p:spPr>
          <a:xfrm>
            <a:off x="327600" y="321840"/>
            <a:ext cx="7057440" cy="410652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7534800" y="321840"/>
            <a:ext cx="4334760" cy="621396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8029440" y="917640"/>
            <a:ext cx="3423960" cy="485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16000" indent="-227880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Zadzwoń lub napisz, gdy coś Cię martwi, masz jakiś problem, nie masz z kim porozmawiać lub wstydzisz się o czymś opowiedzieć. Wiadomości przez stronę </a:t>
            </a:r>
            <a:r>
              <a:rPr b="1" lang="pl-PL" sz="20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www.116111.pl</a:t>
            </a: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 możesz również przesyłać całą dobę. Pomoc świadczona przez konsultantów Telefonu 116 111 jest całkowicie </a:t>
            </a:r>
            <a:r>
              <a:rPr b="1" lang="pl-PL" sz="2000" spc="-1" strike="noStrike">
                <a:solidFill>
                  <a:srgbClr val="ffffff"/>
                </a:solidFill>
                <a:latin typeface="Calibri"/>
              </a:rPr>
              <a:t>bezpłatna.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4" name="Group 2"/>
          <p:cNvGrpSpPr/>
          <p:nvPr/>
        </p:nvGrpSpPr>
        <p:grpSpPr>
          <a:xfrm>
            <a:off x="409680" y="635760"/>
            <a:ext cx="11141640" cy="2481480"/>
            <a:chOff x="409680" y="635760"/>
            <a:chExt cx="11141640" cy="2481480"/>
          </a:xfrm>
        </p:grpSpPr>
        <p:sp>
          <p:nvSpPr>
            <p:cNvPr id="135" name="CustomShape 3"/>
            <p:cNvSpPr/>
            <p:nvPr/>
          </p:nvSpPr>
          <p:spPr>
            <a:xfrm>
              <a:off x="11223360" y="635760"/>
              <a:ext cx="327960" cy="1741680"/>
            </a:xfrm>
            <a:custGeom>
              <a:avLst/>
              <a:gdLst/>
              <a:ahLst/>
              <a:rect l="l" t="t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4"/>
            <p:cNvSpPr/>
            <p:nvPr/>
          </p:nvSpPr>
          <p:spPr>
            <a:xfrm>
              <a:off x="409680" y="1022400"/>
              <a:ext cx="708840" cy="2094840"/>
            </a:xfrm>
            <a:custGeom>
              <a:avLst/>
              <a:gdLst/>
              <a:ahLst/>
              <a:rect l="l" t="t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5"/>
            <p:cNvSpPr/>
            <p:nvPr/>
          </p:nvSpPr>
          <p:spPr>
            <a:xfrm>
              <a:off x="409680" y="837720"/>
              <a:ext cx="402480" cy="1704600"/>
            </a:xfrm>
            <a:custGeom>
              <a:avLst/>
              <a:gdLst/>
              <a:ahLst/>
              <a:rect l="l" t="t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6"/>
            <p:cNvSpPr/>
            <p:nvPr/>
          </p:nvSpPr>
          <p:spPr>
            <a:xfrm>
              <a:off x="644760" y="640800"/>
              <a:ext cx="167400" cy="1712520"/>
            </a:xfrm>
            <a:custGeom>
              <a:avLst/>
              <a:gdLst/>
              <a:ahLst/>
              <a:rect l="l" t="t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7"/>
            <p:cNvSpPr/>
            <p:nvPr/>
          </p:nvSpPr>
          <p:spPr>
            <a:xfrm>
              <a:off x="644040" y="635760"/>
              <a:ext cx="10907280" cy="154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" name="CustomShape 8"/>
          <p:cNvSpPr/>
          <p:nvPr/>
        </p:nvSpPr>
        <p:spPr>
          <a:xfrm>
            <a:off x="1047240" y="759960"/>
            <a:ext cx="1030572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Aft>
                <a:spcPts val="1001"/>
              </a:spcAft>
            </a:pPr>
            <a:r>
              <a:rPr b="1" lang="pl-PL" sz="3400" spc="-1" strike="noStrike">
                <a:solidFill>
                  <a:srgbClr val="ffffff"/>
                </a:solidFill>
                <a:latin typeface="Calibri Light"/>
              </a:rPr>
              <a:t>800 12 12 12 – Telefon Zaufania Rzecznika Praw Dziecka</a:t>
            </a:r>
            <a:br/>
            <a:endParaRPr b="0" lang="pl-PL" sz="3400" spc="-1" strike="noStrike"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>
            <a:off x="1424880" y="2494440"/>
            <a:ext cx="4052880" cy="35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160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Tu również możesz zadzwonić, gdy nie wiesz z kim porozmawiać, a coś bardzo Cię martwi. Możesz tam także zgłaszać takie sytuacje, które według Ciebie są niesprawiedliwe i masz poczucie, że ktoś zachował się nie tak jak powinien – np. złamał prawo. Telefon jest bezpłatny i jest czynny </a:t>
            </a:r>
            <a:r>
              <a:rPr b="1" lang="pl-PL" sz="1700" spc="-1" strike="noStrike">
                <a:solidFill>
                  <a:srgbClr val="000000"/>
                </a:solidFill>
                <a:latin typeface="Calibri"/>
              </a:rPr>
              <a:t>od poniedziałku do piątku od godziny 8:15 do 20:00 (połączenie bezpłatne)</a:t>
            </a: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. Jeśli zadzwonisz tam w godzinach nocnych i zostawisz informację o sobie i swój numer – konsultanci do Ciebie oddzwonią.</a:t>
            </a:r>
            <a:endParaRPr b="0" lang="pl-PL" sz="1700" spc="-1" strike="noStrike">
              <a:latin typeface="Arial"/>
            </a:endParaRPr>
          </a:p>
        </p:txBody>
      </p:sp>
      <p:pic>
        <p:nvPicPr>
          <p:cNvPr id="142" name="Symbol zastępczy zawartości 5" descr=""/>
          <p:cNvPicPr/>
          <p:nvPr/>
        </p:nvPicPr>
        <p:blipFill>
          <a:blip r:embed="rId1"/>
          <a:srcRect l="0" t="0" r="4644" b="0"/>
          <a:stretch/>
        </p:blipFill>
        <p:spPr>
          <a:xfrm>
            <a:off x="5638680" y="2492280"/>
            <a:ext cx="5990400" cy="394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440" y="0"/>
            <a:ext cx="12188160" cy="6857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4413960" y="459000"/>
            <a:ext cx="7777440" cy="5906880"/>
          </a:xfrm>
          <a:custGeom>
            <a:avLst/>
            <a:gdLst/>
            <a:ahLst/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0" y="459000"/>
            <a:ext cx="6769080" cy="5906880"/>
          </a:xfrm>
          <a:custGeom>
            <a:avLst/>
            <a:gdLst/>
            <a:ahLst/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838080" y="914400"/>
            <a:ext cx="4276440" cy="10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Aft>
                <a:spcPts val="1001"/>
              </a:spcAft>
            </a:pPr>
            <a:r>
              <a:rPr b="1" lang="pl-PL" sz="18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pl-PL" sz="1800" spc="-1" strike="noStrike">
                <a:solidFill>
                  <a:srgbClr val="ffffff"/>
                </a:solidFill>
                <a:latin typeface="Calibri Light"/>
              </a:rPr>
              <a:t>Ogólnopolski Telefon dla Ofiar Przemocy w Rodzinie „Niebieska Linia”</a:t>
            </a:r>
            <a:br/>
            <a:endParaRPr b="0" lang="pl-PL" sz="1800" spc="-1" strike="noStrike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590400" y="2331720"/>
            <a:ext cx="3765240" cy="33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16000" indent="-227880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Zadzwoń, jeśli ktoś w Twojej rodzinie krzywdzi Cię – bije lub obraża. Możesz tam opowiedzieć o swojej sytuacji i i dowiedzieć się gdzie szukać pomocy w Twoim otoczeniu. Bezpłatna pomoc dostępna przez całą dobę.</a:t>
            </a:r>
            <a:endParaRPr b="0" lang="pl-PL" sz="2000" spc="-1" strike="noStrike">
              <a:latin typeface="Arial"/>
            </a:endParaRPr>
          </a:p>
          <a:p>
            <a:pPr marL="216000" indent="-22788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pl-PL" sz="20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http://www.niebieskalinia.org/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48" name="Symbol zastępczy zawartości 5" descr=""/>
          <p:cNvPicPr/>
          <p:nvPr/>
        </p:nvPicPr>
        <p:blipFill>
          <a:blip r:embed="rId2"/>
          <a:stretch/>
        </p:blipFill>
        <p:spPr>
          <a:xfrm>
            <a:off x="7155720" y="1466640"/>
            <a:ext cx="4338360" cy="433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3600"/>
            <a:ext cx="5614200" cy="6857280"/>
          </a:xfrm>
          <a:prstGeom prst="rect">
            <a:avLst/>
          </a:prstGeom>
          <a:gradFill rotWithShape="0">
            <a:gsLst>
              <a:gs pos="0">
                <a:srgbClr val="4472c4">
                  <a:alpha val="60000"/>
                </a:srgbClr>
              </a:gs>
              <a:gs pos="100000">
                <a:srgbClr val="afabab"/>
              </a:gs>
            </a:gsLst>
            <a:lin ang="4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11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6094080" y="802800"/>
            <a:ext cx="4977360" cy="14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4000"/>
          </a:bodyPr>
          <a:p>
            <a:pPr>
              <a:lnSpc>
                <a:spcPct val="90000"/>
              </a:lnSpc>
            </a:pPr>
            <a:r>
              <a:rPr b="1" lang="pl-PL" sz="3100" spc="-1" strike="noStrike">
                <a:solidFill>
                  <a:srgbClr val="000000"/>
                </a:solidFill>
                <a:latin typeface="Calibri Light"/>
              </a:rPr>
              <a:t>Bezpłatna i anonimowa pomoc telefoniczna i online dla rodziców i nauczycieli</a:t>
            </a:r>
            <a:endParaRPr b="0" lang="pl-PL" sz="31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0" y="738720"/>
            <a:ext cx="4999680" cy="5400360"/>
          </a:xfrm>
          <a:custGeom>
            <a:avLst/>
            <a:gdLst/>
            <a:ahLst/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abc0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Symbol zastępczy zawartości 4" descr=""/>
          <p:cNvPicPr/>
          <p:nvPr/>
        </p:nvPicPr>
        <p:blipFill>
          <a:blip r:embed="rId2"/>
          <a:stretch/>
        </p:blipFill>
        <p:spPr>
          <a:xfrm>
            <a:off x="114480" y="1714680"/>
            <a:ext cx="4580640" cy="3523680"/>
          </a:xfrm>
          <a:prstGeom prst="rect">
            <a:avLst/>
          </a:prstGeom>
          <a:ln>
            <a:noFill/>
          </a:ln>
        </p:spPr>
      </p:pic>
      <p:sp>
        <p:nvSpPr>
          <p:cNvPr id="154" name="CustomShape 4"/>
          <p:cNvSpPr/>
          <p:nvPr/>
        </p:nvSpPr>
        <p:spPr>
          <a:xfrm>
            <a:off x="6090480" y="2421720"/>
            <a:ext cx="4977000" cy="363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160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Dla tych, którzy potrzebują wsparcia i informacji w zakresie przeciwdziałania i pomocy psychologicznej dzieciom przeżywającym kłopoty i trudności takie jak: agresja i przemoc w szkole, cybeprzemoc i zagrożenia związane z nowymi technologiami, wykorzystanie seksualne, kontakt z substancjami psychoaktywnymi, depresja i obniżony nastrój, myśli samobójcze, zaburzenia odżywiania. Ponadto terapeuci i prawnicy Fundacji Dajemy Dzieciom Siłę udzielają konsultacji w zakresie podejmowania interwencji w przypadku podejrzenia przestępstw wobec dzieci, w szczególności wykorzystywania seksualnego, oraz pomocy psychologicznej dla dzieci doświadczonych przemocą i wykorzystywaniem seksualnym i uczestniczących w charakterze świadków i pokrzywdzonych w procedurach prawnych.</a:t>
            </a:r>
            <a:endParaRPr b="0" lang="pl-PL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LibreOffice/6.3.2.2$Windows_X86_64 LibreOffice_project/98b30e735bda24bc04ab42594c85f7fd8be07b9c</Application>
  <Words>313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2020-03-24T20:05:29Z</dcterms:created>
  <dc:creator>MMFigiel</dc:creator>
  <dc:description/>
  <dc:language>pl-PL</dc:language>
  <cp:lastModifiedBy/>
  <dcterms:modified xsi:type="dcterms:W3CDTF">2020-03-25T12:08:32Z</dcterms:modified>
  <cp:revision>4</cp:revision>
  <dc:subject/>
  <dc:title> Wsparcie/konsultacje pedagog szkolny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