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6" r:id="rId11"/>
    <p:sldId id="264" r:id="rId12"/>
    <p:sldId id="268" r:id="rId13"/>
    <p:sldId id="269" r:id="rId14"/>
    <p:sldId id="270" r:id="rId15"/>
    <p:sldId id="267" r:id="rId16"/>
    <p:sldId id="284" r:id="rId17"/>
    <p:sldId id="285" r:id="rId18"/>
    <p:sldId id="286" r:id="rId19"/>
    <p:sldId id="287" r:id="rId20"/>
    <p:sldId id="288" r:id="rId21"/>
    <p:sldId id="289" r:id="rId22"/>
    <p:sldId id="272" r:id="rId23"/>
    <p:sldId id="274" r:id="rId24"/>
    <p:sldId id="275" r:id="rId25"/>
    <p:sldId id="276" r:id="rId26"/>
    <p:sldId id="273" r:id="rId27"/>
    <p:sldId id="277" r:id="rId28"/>
    <p:sldId id="278" r:id="rId29"/>
    <p:sldId id="279" r:id="rId30"/>
    <p:sldId id="280" r:id="rId31"/>
    <p:sldId id="281" r:id="rId32"/>
    <p:sldId id="282" r:id="rId33"/>
    <p:sldId id="271" r:id="rId3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ata" initials="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B35163-53CE-4CFB-91E6-E113006A8450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E684D8-1457-4BCB-BCB3-A8B9179FA3E2}" type="slidenum">
              <a:rPr lang="pl-PL" smtClean="0"/>
              <a:t>‹#›</a:t>
            </a:fld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5163-53CE-4CFB-91E6-E113006A8450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84D8-1457-4BCB-BCB3-A8B9179FA3E2}" type="slidenum">
              <a:rPr lang="pl-PL" smtClean="0"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5163-53CE-4CFB-91E6-E113006A8450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84D8-1457-4BCB-BCB3-A8B9179FA3E2}" type="slidenum">
              <a:rPr lang="pl-PL" smtClean="0"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5163-53CE-4CFB-91E6-E113006A8450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84D8-1457-4BCB-BCB3-A8B9179FA3E2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5163-53CE-4CFB-91E6-E113006A8450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84D8-1457-4BCB-BCB3-A8B9179FA3E2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5163-53CE-4CFB-91E6-E113006A8450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84D8-1457-4BCB-BCB3-A8B9179FA3E2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5163-53CE-4CFB-91E6-E113006A8450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84D8-1457-4BCB-BCB3-A8B9179FA3E2}" type="slidenum">
              <a:rPr lang="pl-PL" smtClean="0"/>
              <a:t>‹#›</a:t>
            </a:fld>
            <a:endParaRPr lang="pl-PL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5163-53CE-4CFB-91E6-E113006A8450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84D8-1457-4BCB-BCB3-A8B9179FA3E2}" type="slidenum">
              <a:rPr lang="pl-PL" smtClean="0"/>
              <a:t>‹#›</a:t>
            </a:fld>
            <a:endParaRPr lang="pl-PL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5163-53CE-4CFB-91E6-E113006A8450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84D8-1457-4BCB-BCB3-A8B9179FA3E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5163-53CE-4CFB-91E6-E113006A8450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84D8-1457-4BCB-BCB3-A8B9179FA3E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35163-53CE-4CFB-91E6-E113006A8450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684D8-1457-4BCB-BCB3-A8B9179FA3E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FB35163-53CE-4CFB-91E6-E113006A8450}" type="datetimeFigureOut">
              <a:rPr lang="pl-PL" smtClean="0"/>
              <a:t>17.03.2021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2E684D8-1457-4BCB-BCB3-A8B9179FA3E2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6600" dirty="0" smtClean="0">
                <a:solidFill>
                  <a:srgbClr val="7030A0"/>
                </a:solidFill>
                <a:latin typeface="Bookman Old Style" pitchFamily="18" charset="0"/>
              </a:rPr>
              <a:t>Moja dzielnica</a:t>
            </a:r>
            <a:br>
              <a:rPr lang="pl-PL" sz="6600" dirty="0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pl-PL" sz="6600" dirty="0" smtClean="0">
                <a:solidFill>
                  <a:srgbClr val="7030A0"/>
                </a:solidFill>
                <a:latin typeface="Bookman Old Style" pitchFamily="18" charset="0"/>
              </a:rPr>
              <a:t>BIELSZOWICE</a:t>
            </a:r>
            <a:endParaRPr lang="pl-PL" sz="66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pl-PL" sz="2400" dirty="0" smtClean="0"/>
              <a:t>Opracowała</a:t>
            </a:r>
          </a:p>
          <a:p>
            <a:pPr algn="r"/>
            <a:r>
              <a:rPr lang="pl-PL" sz="2400" dirty="0" smtClean="0"/>
              <a:t>Mgr Beata </a:t>
            </a:r>
            <a:r>
              <a:rPr lang="pl-PL" sz="2400" dirty="0" err="1" smtClean="0"/>
              <a:t>Krempuła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38856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1512168"/>
          </a:xfrm>
        </p:spPr>
        <p:txBody>
          <a:bodyPr/>
          <a:lstStyle/>
          <a:p>
            <a:r>
              <a:rPr lang="pl-PL" sz="1800" dirty="0" smtClean="0"/>
              <a:t>W tej pięknej kamienicy mieściła się dawniej  Gospoda w Bielszowicach</a:t>
            </a:r>
            <a:br>
              <a:rPr lang="pl-PL" sz="1800" dirty="0" smtClean="0"/>
            </a:br>
            <a:r>
              <a:rPr lang="pl-PL" sz="1800" dirty="0" smtClean="0"/>
              <a:t> z pięknym ogrodem z tyłu budynku.  Dziś znajdują się w niej na parterze sklepy i poczta, zaś na pierwszym piętrze kilka mieszkań. </a:t>
            </a:r>
            <a:endParaRPr lang="pl-PL" sz="18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6064" y="2392408"/>
            <a:ext cx="4839584" cy="4032448"/>
          </a:xfrm>
        </p:spPr>
      </p:pic>
      <p:pic>
        <p:nvPicPr>
          <p:cNvPr id="4" name="Symbol zastępczy zawartości 3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132856"/>
            <a:ext cx="4680519" cy="4608512"/>
          </a:xfrm>
        </p:spPr>
      </p:pic>
    </p:spTree>
    <p:extLst>
      <p:ext uri="{BB962C8B-B14F-4D97-AF65-F5344CB8AC3E}">
        <p14:creationId xmlns:p14="http://schemas.microsoft.com/office/powerpoint/2010/main" val="389988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56263" cy="1656184"/>
          </a:xfrm>
        </p:spPr>
        <p:txBody>
          <a:bodyPr/>
          <a:lstStyle/>
          <a:p>
            <a:r>
              <a:rPr lang="pl-PL" sz="1800" dirty="0" smtClean="0"/>
              <a:t>Kopalnia Bielszowice powstała bardzo dawno temu, to największy zakład pracy w naszej dzielnicy, który mieliśmy okazję zwiedzić. Na szczególną uwagę zasługuje główne wejście na kopalnię od tak zwanej „starej bramy”. Zachowała się tu zabytkowa  cechownia widoczna za zdjęciu</a:t>
            </a:r>
            <a:br>
              <a:rPr lang="pl-PL" sz="1800" dirty="0" smtClean="0"/>
            </a:br>
            <a:r>
              <a:rPr lang="pl-PL" sz="1800" dirty="0" smtClean="0"/>
              <a:t> z wieżą zegarową i drewnianą konstrukcją w środku.  </a:t>
            </a:r>
            <a:endParaRPr lang="pl-PL" sz="18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4343286" cy="4032448"/>
          </a:xfrm>
        </p:spPr>
      </p:pic>
      <p:pic>
        <p:nvPicPr>
          <p:cNvPr id="10" name="Symbol zastępczy zawartości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12" y="2348880"/>
            <a:ext cx="4176464" cy="4176464"/>
          </a:xfrm>
        </p:spPr>
      </p:pic>
    </p:spTree>
    <p:extLst>
      <p:ext uri="{BB962C8B-B14F-4D97-AF65-F5344CB8AC3E}">
        <p14:creationId xmlns:p14="http://schemas.microsoft.com/office/powerpoint/2010/main" val="48462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8490" y="116632"/>
            <a:ext cx="7756263" cy="1728192"/>
          </a:xfrm>
        </p:spPr>
        <p:txBody>
          <a:bodyPr/>
          <a:lstStyle/>
          <a:p>
            <a:r>
              <a:rPr lang="pl-PL" sz="1600" dirty="0" smtClean="0"/>
              <a:t>Zabytkowe osiedle tzw. „Fińskie domki”, to drewniane domki jednorodzinne, które były sprowadzane z Finlandii ( stąd ich nazwa) w zamian za węgiel, który dostarczał temu państwu nasz region. Takie domy były składane z gotowych drewnianych elementów, które przewożono w 3 ciężarówkach a postawienie takiego domu zajmowało kilkanaście dni. Często takie domki otrzymywali </a:t>
            </a:r>
            <a:br>
              <a:rPr lang="pl-PL" sz="1600" dirty="0" smtClean="0"/>
            </a:br>
            <a:r>
              <a:rPr lang="pl-PL" sz="1600" dirty="0" smtClean="0"/>
              <a:t>w pierwszej kolejności zasłużeni dla kopalni i górnicy. Niektórzy z Was mieszkają w takim domku, prawda? </a:t>
            </a:r>
            <a:endParaRPr lang="pl-PL" sz="16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0848"/>
            <a:ext cx="4176464" cy="4680520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79005"/>
            <a:ext cx="4608512" cy="4246339"/>
          </a:xfrm>
        </p:spPr>
      </p:pic>
    </p:spTree>
    <p:extLst>
      <p:ext uri="{BB962C8B-B14F-4D97-AF65-F5344CB8AC3E}">
        <p14:creationId xmlns:p14="http://schemas.microsoft.com/office/powerpoint/2010/main" val="183474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8490" y="188640"/>
            <a:ext cx="7756263" cy="1435766"/>
          </a:xfrm>
        </p:spPr>
        <p:txBody>
          <a:bodyPr/>
          <a:lstStyle/>
          <a:p>
            <a:pPr algn="just"/>
            <a:r>
              <a:rPr lang="pl-PL" sz="1800" dirty="0" smtClean="0"/>
              <a:t>Widoczne na zdjęciu to tak zwane „Domy dla uchodźców” powstałe niecałe 100 lat temu, zamieszkiwali je Polacy, którzy wracali z Niemiec </a:t>
            </a:r>
            <a:br>
              <a:rPr lang="pl-PL" sz="1800" dirty="0" smtClean="0"/>
            </a:br>
            <a:r>
              <a:rPr lang="pl-PL" sz="1800" dirty="0" smtClean="0"/>
              <a:t>z powrotem do Polski po I wojnie światowej. Każdy z tych domów posiada rzeźbę przedstawiającą wędrowca, był to znak rozpoznawczy tychże domów.  </a:t>
            </a:r>
            <a:endParaRPr lang="pl-PL" sz="18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8" y="2204864"/>
            <a:ext cx="4455882" cy="3888432"/>
          </a:xfrm>
        </p:spPr>
      </p:pic>
      <p:pic>
        <p:nvPicPr>
          <p:cNvPr id="5" name="Symbol zastępczy zawartości 4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2276872"/>
            <a:ext cx="4391472" cy="3816424"/>
          </a:xfrm>
        </p:spPr>
      </p:pic>
    </p:spTree>
    <p:extLst>
      <p:ext uri="{BB962C8B-B14F-4D97-AF65-F5344CB8AC3E}">
        <p14:creationId xmlns:p14="http://schemas.microsoft.com/office/powerpoint/2010/main" val="56135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32856"/>
            <a:ext cx="6336703" cy="4869160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8490" y="116632"/>
            <a:ext cx="7756263" cy="1584176"/>
          </a:xfrm>
        </p:spPr>
        <p:txBody>
          <a:bodyPr/>
          <a:lstStyle/>
          <a:p>
            <a:r>
              <a:rPr lang="pl-PL" sz="1800" dirty="0" smtClean="0"/>
              <a:t>W Bielszowicach znajdują się także dwa Pomnik przyrody, mianowicie drzewo: Buk pospolity odmiana </a:t>
            </a:r>
            <a:r>
              <a:rPr lang="pl-PL" sz="1800" dirty="0" err="1"/>
              <a:t>czerwonolistna</a:t>
            </a:r>
            <a:r>
              <a:rPr lang="pl-PL" sz="1800" dirty="0"/>
              <a:t> </a:t>
            </a:r>
            <a:r>
              <a:rPr lang="pl-PL" sz="1800" dirty="0" smtClean="0"/>
              <a:t> o</a:t>
            </a:r>
            <a:r>
              <a:rPr lang="pl-PL" sz="1800" dirty="0"/>
              <a:t> obwodzie pnia 276 cm, wieku około 140 lat, rosnący </a:t>
            </a:r>
            <a:r>
              <a:rPr lang="pl-PL" sz="1800" dirty="0" smtClean="0"/>
              <a:t> na poboczu chodnika naprzeciwko cmentarza. Drugi zaś znajduje się w dawnym parku zamkowym, czyli koło dzisiejszej biblioteki i jest to Klon o</a:t>
            </a:r>
            <a:r>
              <a:rPr lang="pl-PL" sz="1800" dirty="0"/>
              <a:t> obwodzie pnia 315 </a:t>
            </a:r>
            <a:r>
              <a:rPr lang="pl-PL" sz="1800" dirty="0" smtClean="0"/>
              <a:t>cm i</a:t>
            </a:r>
            <a:r>
              <a:rPr lang="pl-PL" sz="1800" dirty="0"/>
              <a:t> wieku ok. 200 </a:t>
            </a:r>
            <a:r>
              <a:rPr lang="pl-PL" sz="1800" dirty="0" smtClean="0"/>
              <a:t>lat.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10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8490" y="-243408"/>
            <a:ext cx="7756263" cy="1867814"/>
          </a:xfrm>
        </p:spPr>
        <p:txBody>
          <a:bodyPr/>
          <a:lstStyle/>
          <a:p>
            <a:r>
              <a:rPr lang="pl-PL" sz="1800" dirty="0" smtClean="0"/>
              <a:t>A to piękny budynek dzisiejszej prokuratury, który należał kiedyś do kopalni, również został on wybudowany bardzo dawno temu, ma już ponad 100 lat. W środku wygląda jak mały pałacyk z dużymi schodami</a:t>
            </a:r>
            <a:br>
              <a:rPr lang="pl-PL" sz="1800" dirty="0" smtClean="0"/>
            </a:br>
            <a:r>
              <a:rPr lang="pl-PL" sz="1800" dirty="0" smtClean="0"/>
              <a:t> i ogromnym żyrandolem na środku holu. </a:t>
            </a:r>
            <a:endParaRPr lang="pl-PL" sz="18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4309938" cy="4392488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4864"/>
            <a:ext cx="4464496" cy="4392488"/>
          </a:xfrm>
        </p:spPr>
      </p:pic>
    </p:spTree>
    <p:extLst>
      <p:ext uri="{BB962C8B-B14F-4D97-AF65-F5344CB8AC3E}">
        <p14:creationId xmlns:p14="http://schemas.microsoft.com/office/powerpoint/2010/main" val="28941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 naszej dzielnicy Bielszowice </a:t>
            </a:r>
            <a:br>
              <a:rPr lang="pl-PL" dirty="0" smtClean="0"/>
            </a:br>
            <a:r>
              <a:rPr lang="pl-PL" dirty="0" smtClean="0"/>
              <a:t>w wolnym czasie warto udać się do……</a:t>
            </a:r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4557018" cy="5040560"/>
          </a:xfrm>
        </p:spPr>
      </p:pic>
      <p:sp>
        <p:nvSpPr>
          <p:cNvPr id="11" name="Symbol zastępczy tekstu 10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 smtClean="0"/>
              <a:t>Muzeum PRL-u</a:t>
            </a: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203615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Muzeum PRL-u</a:t>
            </a: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" y="2204864"/>
            <a:ext cx="4450621" cy="4248472"/>
          </a:xfrm>
        </p:spPr>
      </p:pic>
      <p:pic>
        <p:nvPicPr>
          <p:cNvPr id="9" name="Symbol zastępczy zawartości 8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4864"/>
            <a:ext cx="4464496" cy="4248471"/>
          </a:xfrm>
        </p:spPr>
      </p:pic>
    </p:spTree>
    <p:extLst>
      <p:ext uri="{BB962C8B-B14F-4D97-AF65-F5344CB8AC3E}">
        <p14:creationId xmlns:p14="http://schemas.microsoft.com/office/powerpoint/2010/main" val="79767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Muzeum PRL-u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4309938" cy="4176463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2276474"/>
            <a:ext cx="4247455" cy="4320877"/>
          </a:xfrm>
        </p:spPr>
      </p:pic>
    </p:spTree>
    <p:extLst>
      <p:ext uri="{BB962C8B-B14F-4D97-AF65-F5344CB8AC3E}">
        <p14:creationId xmlns:p14="http://schemas.microsoft.com/office/powerpoint/2010/main" val="320413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„Park Strzelnica”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4392488" cy="4320480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2204864"/>
            <a:ext cx="4319463" cy="4320480"/>
          </a:xfrm>
        </p:spPr>
      </p:pic>
    </p:spTree>
    <p:extLst>
      <p:ext uri="{BB962C8B-B14F-4D97-AF65-F5344CB8AC3E}">
        <p14:creationId xmlns:p14="http://schemas.microsoft.com/office/powerpoint/2010/main" val="293595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132856"/>
            <a:ext cx="4824536" cy="4493468"/>
          </a:xfr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 smtClean="0"/>
              <a:t>Bielszowice to jedna z dzielnic miasta Ruda Śląska</a:t>
            </a:r>
            <a:endParaRPr lang="pl-PL" sz="4000" dirty="0"/>
          </a:p>
        </p:txBody>
      </p:sp>
      <p:sp>
        <p:nvSpPr>
          <p:cNvPr id="3" name="Prostokąt 2"/>
          <p:cNvSpPr/>
          <p:nvPr/>
        </p:nvSpPr>
        <p:spPr>
          <a:xfrm rot="13753745">
            <a:off x="3105358" y="3911210"/>
            <a:ext cx="120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 *</a:t>
            </a:r>
          </a:p>
        </p:txBody>
      </p:sp>
      <p:sp>
        <p:nvSpPr>
          <p:cNvPr id="8" name="Uśmiechnięta buźka 7"/>
          <p:cNvSpPr/>
          <p:nvPr/>
        </p:nvSpPr>
        <p:spPr>
          <a:xfrm>
            <a:off x="2987824" y="4077072"/>
            <a:ext cx="576064" cy="41384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535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„Park Strzelnica”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4464496" cy="4320480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2204864"/>
            <a:ext cx="4391472" cy="4320480"/>
          </a:xfrm>
        </p:spPr>
      </p:pic>
    </p:spTree>
    <p:extLst>
      <p:ext uri="{BB962C8B-B14F-4D97-AF65-F5344CB8AC3E}">
        <p14:creationId xmlns:p14="http://schemas.microsoft.com/office/powerpoint/2010/main" val="409175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„Park Strzelnica”</a:t>
            </a:r>
            <a:endParaRPr lang="pl-PL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2856"/>
            <a:ext cx="4464495" cy="4464496"/>
          </a:xfrm>
        </p:spPr>
      </p:pic>
      <p:pic>
        <p:nvPicPr>
          <p:cNvPr id="7" name="Symbol zastępczy zawartości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31478"/>
            <a:ext cx="4381946" cy="4465874"/>
          </a:xfrm>
        </p:spPr>
      </p:pic>
    </p:spTree>
    <p:extLst>
      <p:ext uri="{BB962C8B-B14F-4D97-AF65-F5344CB8AC3E}">
        <p14:creationId xmlns:p14="http://schemas.microsoft.com/office/powerpoint/2010/main" val="72038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7756263" cy="2952328"/>
          </a:xfrm>
        </p:spPr>
        <p:txBody>
          <a:bodyPr/>
          <a:lstStyle/>
          <a:p>
            <a:r>
              <a:rPr lang="pl-PL" sz="1600" dirty="0" smtClean="0"/>
              <a:t>„Bielszowice na starych fotografiach.” A teraz mały Quiz, czy wiesz co to za miejsce?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23059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7632848" cy="6021287"/>
          </a:xfrm>
        </p:spPr>
      </p:pic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332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4608512" cy="5616624"/>
          </a:xfrm>
        </p:spPr>
      </p:pic>
      <p:pic>
        <p:nvPicPr>
          <p:cNvPr id="7" name="Symbol zastępczy zawartości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64703"/>
            <a:ext cx="3733413" cy="5616625"/>
          </a:xfrm>
        </p:spPr>
      </p:pic>
    </p:spTree>
    <p:extLst>
      <p:ext uri="{BB962C8B-B14F-4D97-AF65-F5344CB8AC3E}">
        <p14:creationId xmlns:p14="http://schemas.microsoft.com/office/powerpoint/2010/main" val="100791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4633466" cy="5688632"/>
          </a:xfrm>
        </p:spPr>
      </p:pic>
      <p:pic>
        <p:nvPicPr>
          <p:cNvPr id="11" name="Symbol zastępczy zawartości 10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64704"/>
            <a:ext cx="4427984" cy="5688632"/>
          </a:xfrm>
        </p:spPr>
      </p:pic>
    </p:spTree>
    <p:extLst>
      <p:ext uri="{BB962C8B-B14F-4D97-AF65-F5344CB8AC3E}">
        <p14:creationId xmlns:p14="http://schemas.microsoft.com/office/powerpoint/2010/main" val="136637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648"/>
            <a:ext cx="6840760" cy="6597352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770612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334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7992888" cy="5976664"/>
          </a:xfr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540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8208912" cy="5904656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325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7488832" cy="6141248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460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132856"/>
            <a:ext cx="4968552" cy="4725144"/>
          </a:xfr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88490" y="188640"/>
            <a:ext cx="7756263" cy="1435766"/>
          </a:xfrm>
        </p:spPr>
        <p:txBody>
          <a:bodyPr/>
          <a:lstStyle/>
          <a:p>
            <a:r>
              <a:rPr lang="pl-PL" sz="1800" dirty="0" smtClean="0"/>
              <a:t>Nasza dzielnica powstała bardzo </a:t>
            </a:r>
            <a:r>
              <a:rPr lang="pl-PL" sz="1800" dirty="0" err="1" smtClean="0"/>
              <a:t>bardzo</a:t>
            </a:r>
            <a:r>
              <a:rPr lang="pl-PL" sz="1800" dirty="0" smtClean="0"/>
              <a:t> dawno temu, pierwsze wzmianki o jej istnieniu pochodzą z 1452 roku, zaś w 1472 w starych dokumentach pojawia się nazwisko pewnego Pana -  Macieja </a:t>
            </a:r>
            <a:r>
              <a:rPr lang="pl-PL" sz="1800" dirty="0" err="1" smtClean="0"/>
              <a:t>Bielczowskiego</a:t>
            </a:r>
            <a:r>
              <a:rPr lang="pl-PL" sz="1800" dirty="0" smtClean="0"/>
              <a:t> Starszego. </a:t>
            </a:r>
            <a:br>
              <a:rPr lang="pl-PL" sz="1800" dirty="0" smtClean="0"/>
            </a:b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92247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136904" cy="5904656"/>
          </a:xfrm>
        </p:spPr>
      </p:pic>
    </p:spTree>
    <p:extLst>
      <p:ext uri="{BB962C8B-B14F-4D97-AF65-F5344CB8AC3E}">
        <p14:creationId xmlns:p14="http://schemas.microsoft.com/office/powerpoint/2010/main" val="352295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08912" cy="6264696"/>
          </a:xfrm>
        </p:spPr>
      </p:pic>
    </p:spTree>
    <p:extLst>
      <p:ext uri="{BB962C8B-B14F-4D97-AF65-F5344CB8AC3E}">
        <p14:creationId xmlns:p14="http://schemas.microsoft.com/office/powerpoint/2010/main" val="119396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7992888" cy="6336704"/>
          </a:xfrm>
        </p:spPr>
      </p:pic>
    </p:spTree>
    <p:extLst>
      <p:ext uri="{BB962C8B-B14F-4D97-AF65-F5344CB8AC3E}">
        <p14:creationId xmlns:p14="http://schemas.microsoft.com/office/powerpoint/2010/main" val="188015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39552" y="2564904"/>
            <a:ext cx="7756263" cy="2880320"/>
          </a:xfrm>
        </p:spPr>
        <p:txBody>
          <a:bodyPr/>
          <a:lstStyle/>
          <a:p>
            <a:r>
              <a:rPr lang="pl-PL" sz="1600" dirty="0" smtClean="0"/>
              <a:t>To tylko niektóre miejsca zabytkowe w naszej dzielnicy, takich miejsc i pomników jest </a:t>
            </a:r>
            <a:r>
              <a:rPr lang="pl-PL" sz="1600" dirty="0" err="1" smtClean="0"/>
              <a:t>duużo</a:t>
            </a:r>
            <a:r>
              <a:rPr lang="pl-PL" sz="1600" dirty="0" smtClean="0"/>
              <a:t> więcej. Być może znacie jakieś ciekawe miejsca w Bielszowicach a może zapytajcie rodziców bądź dziadków, na pewno opowiedzą Wam wiele ciekawych historii na temat Bielszowic, być może i Oni mają jakieś stare zdjęcia lub fotografie. </a:t>
            </a:r>
            <a:r>
              <a:rPr lang="pl-PL" sz="1600" smtClean="0"/>
              <a:t>Spróbujcie zatem </a:t>
            </a:r>
            <a:r>
              <a:rPr lang="pl-PL" sz="1600" dirty="0" smtClean="0"/>
              <a:t>i Wy zabawić się w historyków, być może odkryjecie jakąś ciekawostkę związaną z naszą dzielnicą…..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18058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88490" y="0"/>
            <a:ext cx="7756263" cy="1340768"/>
          </a:xfrm>
        </p:spPr>
        <p:txBody>
          <a:bodyPr/>
          <a:lstStyle/>
          <a:p>
            <a:r>
              <a:rPr lang="pl-PL" sz="2800" dirty="0" smtClean="0"/>
              <a:t>Nazwa dzielnicy Bielszowice może pochodzić właśnie od nazwiska tego bogatego Pana, do którego należały te ziemie, bądź….   </a:t>
            </a:r>
            <a:endParaRPr lang="pl-PL" sz="28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107504" y="1412776"/>
            <a:ext cx="4392488" cy="1368152"/>
          </a:xfrm>
        </p:spPr>
        <p:txBody>
          <a:bodyPr>
            <a:noAutofit/>
          </a:bodyPr>
          <a:lstStyle/>
          <a:p>
            <a:r>
              <a:rPr lang="pl-PL" sz="1600" dirty="0" smtClean="0"/>
              <a:t>Od bieleni płótna -  białego płótna, które mieszkańcy tych ziem suszyli na świeżym powietrzu w słońcu w pobliżu rzek, by było ono jeszcze bielsze, a które było widoczne z bardzo daleka, gdy świeciło słońce.</a:t>
            </a:r>
            <a:endParaRPr lang="pl-PL" sz="1600" dirty="0"/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80928"/>
            <a:ext cx="4464496" cy="4077072"/>
          </a:xfrm>
        </p:spPr>
      </p:pic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>
          <a:xfrm>
            <a:off x="4932040" y="1844824"/>
            <a:ext cx="3447288" cy="792088"/>
          </a:xfrm>
        </p:spPr>
        <p:txBody>
          <a:bodyPr>
            <a:normAutofit lnSpcReduction="10000"/>
          </a:bodyPr>
          <a:lstStyle/>
          <a:p>
            <a:r>
              <a:rPr lang="pl-PL" sz="1600" dirty="0" smtClean="0"/>
              <a:t>Nazwa może pochodzić również od rzeki Bielczy ( potok Bielszowicki), dziś nazywany </a:t>
            </a:r>
            <a:r>
              <a:rPr lang="pl-PL" sz="1600" dirty="0" err="1" smtClean="0"/>
              <a:t>Kochłówką</a:t>
            </a:r>
            <a:r>
              <a:rPr lang="pl-PL" sz="1600" dirty="0" smtClean="0"/>
              <a:t>. </a:t>
            </a:r>
            <a:endParaRPr lang="pl-PL" sz="1600" dirty="0"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36912"/>
            <a:ext cx="4391471" cy="4032448"/>
          </a:xfrm>
        </p:spPr>
      </p:pic>
    </p:spTree>
    <p:extLst>
      <p:ext uri="{BB962C8B-B14F-4D97-AF65-F5344CB8AC3E}">
        <p14:creationId xmlns:p14="http://schemas.microsoft.com/office/powerpoint/2010/main" val="38804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Bielszowice posiadają swój Herb, czyli znak rozpoznawczy.</a:t>
            </a:r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925520"/>
            <a:ext cx="4116388" cy="5095768"/>
          </a:xfrm>
        </p:spPr>
      </p:pic>
      <p:sp>
        <p:nvSpPr>
          <p:cNvPr id="9" name="Symbol zastępczy tekstu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1900" dirty="0" smtClean="0"/>
              <a:t>Herb Bielszowic to skrzyżowany topór i młot. Młot jest jednym z symboli górnictwa, zaś topór był wykorzystywany w bardzo dawnych czasach do karczowania, czyli wycinania drzew w lasach,  które dawniej bardzo licznie występowały na terenie dzisiejszych Bielszowic</a:t>
            </a:r>
            <a:r>
              <a:rPr lang="pl-PL" dirty="0" smtClean="0"/>
              <a:t>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553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83568" y="2060848"/>
            <a:ext cx="7756263" cy="2880320"/>
          </a:xfrm>
        </p:spPr>
        <p:txBody>
          <a:bodyPr/>
          <a:lstStyle/>
          <a:p>
            <a:r>
              <a:rPr lang="pl-PL" sz="2400" dirty="0" smtClean="0"/>
              <a:t>Nasza dzielnica ma długą i fascynującą historię, czy wiesz, że w Bielszowicach można znaleźć ciekawe, zabytkowe miejsca i budowle?</a:t>
            </a:r>
            <a:br>
              <a:rPr lang="pl-PL" sz="2400" dirty="0" smtClean="0"/>
            </a:br>
            <a:r>
              <a:rPr lang="pl-PL" sz="2400" dirty="0" smtClean="0"/>
              <a:t>Zapraszam Was na historyczny spacer po Bielszowicach…… </a:t>
            </a:r>
            <a:r>
              <a:rPr lang="pl-PL" dirty="0" smtClean="0"/>
              <a:t>:) 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688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88490" y="188640"/>
            <a:ext cx="7756263" cy="1728192"/>
          </a:xfrm>
        </p:spPr>
        <p:txBody>
          <a:bodyPr/>
          <a:lstStyle/>
          <a:p>
            <a:r>
              <a:rPr lang="pl-PL" sz="1800" dirty="0" smtClean="0"/>
              <a:t>W naszej dzielnicy bardzo dawno temu istniał zamek bielszowicki             w którym mieszkali  kolejni właściciele dzisiejszych Bielszowic. Zamek ten mieścił się w miejscu, gdzie dziś znajduje się Dom Kultury i Biblioteka </a:t>
            </a:r>
            <a:br>
              <a:rPr lang="pl-PL" sz="1800" dirty="0" smtClean="0"/>
            </a:br>
            <a:r>
              <a:rPr lang="pl-PL" sz="1800" dirty="0" smtClean="0"/>
              <a:t>a znajdujący się za nim park, gdzie chodzimy na spacery, to dawny park zamkowy. </a:t>
            </a:r>
            <a:endParaRPr lang="pl-PL" sz="18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611560" y="1988840"/>
            <a:ext cx="3442446" cy="504056"/>
          </a:xfrm>
        </p:spPr>
        <p:txBody>
          <a:bodyPr>
            <a:normAutofit lnSpcReduction="10000"/>
          </a:bodyPr>
          <a:lstStyle/>
          <a:p>
            <a:r>
              <a:rPr lang="pl-PL" sz="2800" dirty="0" smtClean="0"/>
              <a:t>Zamek Bielszowicki</a:t>
            </a:r>
            <a:endParaRPr lang="pl-PL" sz="2800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5" y="2492896"/>
            <a:ext cx="4644008" cy="4365104"/>
          </a:xfrm>
        </p:spPr>
      </p:pic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>
          <a:xfrm>
            <a:off x="5002306" y="1916832"/>
            <a:ext cx="3447288" cy="864096"/>
          </a:xfrm>
        </p:spPr>
        <p:txBody>
          <a:bodyPr>
            <a:noAutofit/>
          </a:bodyPr>
          <a:lstStyle/>
          <a:p>
            <a:r>
              <a:rPr lang="pl-PL" sz="2800" dirty="0" smtClean="0"/>
              <a:t>Dom kultury </a:t>
            </a:r>
          </a:p>
          <a:p>
            <a:r>
              <a:rPr lang="pl-PL" sz="2800" dirty="0" smtClean="0"/>
              <a:t>i Biblioteka</a:t>
            </a:r>
            <a:endParaRPr lang="pl-PL" sz="2800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708920"/>
            <a:ext cx="4355976" cy="4169023"/>
          </a:xfrm>
        </p:spPr>
      </p:pic>
    </p:spTree>
    <p:extLst>
      <p:ext uri="{BB962C8B-B14F-4D97-AF65-F5344CB8AC3E}">
        <p14:creationId xmlns:p14="http://schemas.microsoft.com/office/powerpoint/2010/main" val="275495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8490" y="0"/>
            <a:ext cx="7756263" cy="1916832"/>
          </a:xfrm>
        </p:spPr>
        <p:txBody>
          <a:bodyPr/>
          <a:lstStyle/>
          <a:p>
            <a:r>
              <a:rPr lang="pl-PL" sz="1800" dirty="0" smtClean="0"/>
              <a:t>Kościół pod wezwaniem św. Marii Magdaleny. Powstał w 1883 roku, gdy proboszczem był ks. Jan </a:t>
            </a:r>
            <a:r>
              <a:rPr lang="pl-PL" sz="1800" dirty="0" err="1" smtClean="0"/>
              <a:t>Hruby</a:t>
            </a:r>
            <a:r>
              <a:rPr lang="pl-PL" sz="1800" dirty="0" smtClean="0"/>
              <a:t>. Przed wejściem do kościoła po lewej stronie umieszczony jest oryginalny kamień, na którym znajduje się data rozpoczęcia budowy kościoła i nazwisko proboszcza. W środku Kościoła znajdują się min. piękne zabytkowe organy, które możecie zobaczyć wchodząc z rodzicami na chór kościelny.   </a:t>
            </a:r>
            <a:endParaRPr lang="pl-PL" sz="1800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408" y="2060848"/>
            <a:ext cx="4295591" cy="4672701"/>
          </a:xfrm>
        </p:spPr>
      </p:pic>
      <p:pic>
        <p:nvPicPr>
          <p:cNvPr id="7" name="Symbol zastępczy zawartości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8380"/>
            <a:ext cx="4283968" cy="4909619"/>
          </a:xfrm>
        </p:spPr>
      </p:pic>
    </p:spTree>
    <p:extLst>
      <p:ext uri="{BB962C8B-B14F-4D97-AF65-F5344CB8AC3E}">
        <p14:creationId xmlns:p14="http://schemas.microsoft.com/office/powerpoint/2010/main" val="14989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800" dirty="0" smtClean="0"/>
              <a:t>Najstarszym zabytkiem naszej dzielnicy jest kapliczka, znajdująca się niedaleko naszego przedszkola, która ma ponad 400 lat. Nazywa się ją „kapliczką szwedzką”, bo może to właśnie żołnierze szwedzcy ją wybudowali .</a:t>
            </a:r>
            <a:endParaRPr lang="pl-PL" sz="18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72" y="2239963"/>
            <a:ext cx="2907506" cy="3876675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204864"/>
            <a:ext cx="3803650" cy="4104456"/>
          </a:xfrm>
        </p:spPr>
      </p:pic>
    </p:spTree>
    <p:extLst>
      <p:ext uri="{BB962C8B-B14F-4D97-AF65-F5344CB8AC3E}">
        <p14:creationId xmlns:p14="http://schemas.microsoft.com/office/powerpoint/2010/main" val="45138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0">
        <p14:window dir="vert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arda oprawa">
  <a:themeElements>
    <a:clrScheme name="Twarda opraw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warda opraw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warda opraw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634</TotalTime>
  <Words>642</Words>
  <Application>Microsoft Office PowerPoint</Application>
  <PresentationFormat>Pokaz na ekranie (4:3)</PresentationFormat>
  <Paragraphs>33</Paragraphs>
  <Slides>33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4" baseType="lpstr">
      <vt:lpstr>Twarda oprawa</vt:lpstr>
      <vt:lpstr>Moja dzielnica BIELSZOWICE</vt:lpstr>
      <vt:lpstr>Bielszowice to jedna z dzielnic miasta Ruda Śląska</vt:lpstr>
      <vt:lpstr>Nasza dzielnica powstała bardzo bardzo dawno temu, pierwsze wzmianki o jej istnieniu pochodzą z 1452 roku, zaś w 1472 w starych dokumentach pojawia się nazwisko pewnego Pana -  Macieja Bielczowskiego Starszego.  </vt:lpstr>
      <vt:lpstr>Nazwa dzielnicy Bielszowice może pochodzić właśnie od nazwiska tego bogatego Pana, do którego należały te ziemie, bądź….   </vt:lpstr>
      <vt:lpstr>Bielszowice posiadają swój Herb, czyli znak rozpoznawczy.</vt:lpstr>
      <vt:lpstr>Nasza dzielnica ma długą i fascynującą historię, czy wiesz, że w Bielszowicach można znaleźć ciekawe, zabytkowe miejsca i budowle? Zapraszam Was na historyczny spacer po Bielszowicach…… :)   </vt:lpstr>
      <vt:lpstr>W naszej dzielnicy bardzo dawno temu istniał zamek bielszowicki             w którym mieszkali  kolejni właściciele dzisiejszych Bielszowic. Zamek ten mieścił się w miejscu, gdzie dziś znajduje się Dom Kultury i Biblioteka  a znajdujący się za nim park, gdzie chodzimy na spacery, to dawny park zamkowy. </vt:lpstr>
      <vt:lpstr>Kościół pod wezwaniem św. Marii Magdaleny. Powstał w 1883 roku, gdy proboszczem był ks. Jan Hruby. Przed wejściem do kościoła po lewej stronie umieszczony jest oryginalny kamień, na którym znajduje się data rozpoczęcia budowy kościoła i nazwisko proboszcza. W środku Kościoła znajdują się min. piękne zabytkowe organy, które możecie zobaczyć wchodząc z rodzicami na chór kościelny.   </vt:lpstr>
      <vt:lpstr>Najstarszym zabytkiem naszej dzielnicy jest kapliczka, znajdująca się niedaleko naszego przedszkola, która ma ponad 400 lat. Nazywa się ją „kapliczką szwedzką”, bo może to właśnie żołnierze szwedzcy ją wybudowali .</vt:lpstr>
      <vt:lpstr>W tej pięknej kamienicy mieściła się dawniej  Gospoda w Bielszowicach  z pięknym ogrodem z tyłu budynku.  Dziś znajdują się w niej na parterze sklepy i poczta, zaś na pierwszym piętrze kilka mieszkań. </vt:lpstr>
      <vt:lpstr>Kopalnia Bielszowice powstała bardzo dawno temu, to największy zakład pracy w naszej dzielnicy, który mieliśmy okazję zwiedzić. Na szczególną uwagę zasługuje główne wejście na kopalnię od tak zwanej „starej bramy”. Zachowała się tu zabytkowa  cechownia widoczna za zdjęciu  z wieżą zegarową i drewnianą konstrukcją w środku.  </vt:lpstr>
      <vt:lpstr>Zabytkowe osiedle tzw. „Fińskie domki”, to drewniane domki jednorodzinne, które były sprowadzane z Finlandii ( stąd ich nazwa) w zamian za węgiel, który dostarczał temu państwu nasz region. Takie domy były składane z gotowych drewnianych elementów, które przewożono w 3 ciężarówkach a postawienie takiego domu zajmowało kilkanaście dni. Często takie domki otrzymywali  w pierwszej kolejności zasłużeni dla kopalni i górnicy. Niektórzy z Was mieszkają w takim domku, prawda? </vt:lpstr>
      <vt:lpstr>Widoczne na zdjęciu to tak zwane „Domy dla uchodźców” powstałe niecałe 100 lat temu, zamieszkiwali je Polacy, którzy wracali z Niemiec  z powrotem do Polski po I wojnie światowej. Każdy z tych domów posiada rzeźbę przedstawiającą wędrowca, był to znak rozpoznawczy tychże domów.  </vt:lpstr>
      <vt:lpstr>W Bielszowicach znajdują się także dwa Pomnik przyrody, mianowicie drzewo: Buk pospolity odmiana czerwonolistna  o obwodzie pnia 276 cm, wieku około 140 lat, rosnący  na poboczu chodnika naprzeciwko cmentarza. Drugi zaś znajduje się w dawnym parku zamkowym, czyli koło dzisiejszej biblioteki i jest to Klon o obwodzie pnia 315 cm i wieku ok. 200 lat.</vt:lpstr>
      <vt:lpstr>A to piękny budynek dzisiejszej prokuratury, który należał kiedyś do kopalni, również został on wybudowany bardzo dawno temu, ma już ponad 100 lat. W środku wygląda jak mały pałacyk z dużymi schodami  i ogromnym żyrandolem na środku holu. </vt:lpstr>
      <vt:lpstr>W naszej dzielnicy Bielszowice  w wolnym czasie warto udać się do……</vt:lpstr>
      <vt:lpstr>Muzeum PRL-u</vt:lpstr>
      <vt:lpstr>Muzeum PRL-u</vt:lpstr>
      <vt:lpstr>„Park Strzelnica”</vt:lpstr>
      <vt:lpstr>„Park Strzelnica”</vt:lpstr>
      <vt:lpstr>„Park Strzelnica”</vt:lpstr>
      <vt:lpstr>„Bielszowice na starych fotografiach.” A teraz mały Quiz, czy wiesz co to za miejsce?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To tylko niektóre miejsca zabytkowe w naszej dzielnicy, takich miejsc i pomników jest duużo więcej. Być może znacie jakieś ciekawe miejsca w Bielszowicach a może zapytajcie rodziców bądź dziadków, na pewno opowiedzą Wam wiele ciekawych historii na temat Bielszowic, być może i Oni mają jakieś stare zdjęcia lub fotografie. Spróbujcie zatem i Wy zabawić się w historyków, być może odkryjecie jakąś ciekawostkę związaną z naszą dzielnicą…..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dzielnica BIELSZOWICE</dc:title>
  <dc:creator>Beata</dc:creator>
  <cp:lastModifiedBy>Maryla</cp:lastModifiedBy>
  <cp:revision>124</cp:revision>
  <dcterms:created xsi:type="dcterms:W3CDTF">2021-01-22T22:17:38Z</dcterms:created>
  <dcterms:modified xsi:type="dcterms:W3CDTF">2021-03-17T17:36:31Z</dcterms:modified>
</cp:coreProperties>
</file>