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3" r:id="rId2"/>
    <p:sldMasterId id="2147483690" r:id="rId3"/>
    <p:sldMasterId id="2147483678" r:id="rId4"/>
  </p:sldMasterIdLst>
  <p:notesMasterIdLst>
    <p:notesMasterId r:id="rId21"/>
  </p:notesMasterIdLst>
  <p:sldIdLst>
    <p:sldId id="256" r:id="rId5"/>
    <p:sldId id="491" r:id="rId6"/>
    <p:sldId id="492" r:id="rId7"/>
    <p:sldId id="494" r:id="rId8"/>
    <p:sldId id="313" r:id="rId9"/>
    <p:sldId id="493" r:id="rId10"/>
    <p:sldId id="471" r:id="rId11"/>
    <p:sldId id="316" r:id="rId12"/>
    <p:sldId id="473" r:id="rId13"/>
    <p:sldId id="331" r:id="rId14"/>
    <p:sldId id="305" r:id="rId15"/>
    <p:sldId id="308" r:id="rId16"/>
    <p:sldId id="330" r:id="rId17"/>
    <p:sldId id="457" r:id="rId18"/>
    <p:sldId id="329" r:id="rId19"/>
    <p:sldId id="362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0909" autoAdjust="0"/>
  </p:normalViewPr>
  <p:slideViewPr>
    <p:cSldViewPr snapToGrid="0">
      <p:cViewPr>
        <p:scale>
          <a:sx n="67" d="100"/>
          <a:sy n="67" d="100"/>
        </p:scale>
        <p:origin x="-984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BA1DC-F54A-4D2A-8DC1-66B38D8B1D82}" type="datetimeFigureOut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65437-2205-4222-9429-61B109317E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48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0403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3379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2446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7346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9898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424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203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099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4750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734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7721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7336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6523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07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0D392-1B84-4F15-8CE5-68997F9BFC18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3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95E0D-BBF4-44DA-9961-A837838937C2}" type="datetime1">
              <a:rPr lang="pl-PL" smtClean="0"/>
              <a:t>18.10.2021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59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B7A3-478B-4F15-A8BD-0B40AAA9CB42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42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CF55-3F08-49D8-AC20-C11CA3A36448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1060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8C4B-DE2C-466A-8D86-0E88747DC56F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213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9F9-9C6C-4758-BCF6-40EC9EA1E63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613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9684-F7A4-4BC6-AD78-C953AF2EE4D7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2762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3155-F48B-4030-AFFB-6DCBADBC6235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77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97D0-E0D7-462E-9FC6-3DA53273A22B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943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334E-021B-4385-BA08-EE72880B79BD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78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352C-A0BE-4FD5-AF67-C232DE14019F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877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4076-2C2F-4680-BC06-F59BBE08FB20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75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12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095A-5C8D-4C5B-A6E0-C03FB522BDAF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511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FF5-1020-4F81-87B5-1B8F0B226F7B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861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1ED4-C1B0-4EAB-B6A2-697AB2B2682A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938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8069-1572-40DD-9428-A15CE1F26F75}" type="datetime1">
              <a:rPr lang="pl-PL" smtClean="0"/>
              <a:t>18.10.2021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0360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6ACD-803D-483B-A52A-30E94EE23083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39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1DAD-7E94-4BEA-BFD6-89EE528A831C}" type="datetime1">
              <a:rPr lang="pl-PL" smtClean="0"/>
              <a:t>18.10.2021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593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693F-BF57-4909-B9FD-6461B906EC24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879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84C-BCDB-4627-A345-5B915D53248A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1164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AF4E-10F6-468D-85D8-46B368B9E1EE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501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6F56-406F-4189-972B-81F1DDA05163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86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0AA44-EE30-40F5-9C04-CB60D797CB32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77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F9A0-4BA1-48FF-B9D1-02DBB18A19FB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41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A278-E2EE-4339-8F4C-3A5DFDED49B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541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39C-7624-484C-B457-EAF6DA966B50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1162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FF17E-57F2-484F-B3FB-AE80A8878006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34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0746-8988-4E43-84A7-CA7D98995E1D}" type="datetime1">
              <a:rPr lang="pl-PL" smtClean="0"/>
              <a:t>18.10.2021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542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4BBE-5EAE-430E-94FF-52600A33C9E9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077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9559-4402-4FDC-A12A-F83C12111947}" type="datetime1">
              <a:rPr lang="pl-PL" smtClean="0"/>
              <a:t>18.10.2021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668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3DE7-074B-4A85-807F-7CB1C13FD9FF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763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BF74-D1A9-422E-88C6-BBC84CCB83E5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5645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32CD-31BD-4067-AD3F-FA8A1438DF0B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08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8576-6904-4182-9642-F272A1FE933F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86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FA4-2566-4AA8-AA4C-BB41294D38D4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72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67E5-5E8F-4773-AED5-185CF825C6C6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3238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4336-4175-4C37-A453-68A80FD82BF9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378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165A-FA7C-4486-A94C-BC29FCD1ACE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2898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71C-7ED3-43F9-A42E-43A02F7CA669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553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C23B-EEB2-444D-836F-B154A12F85F8}" type="datetime1">
              <a:rPr lang="pl-PL" smtClean="0"/>
              <a:t>18.10.2021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354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CC56-BF37-4C12-9241-2F8791B63543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695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AF9C-F5D9-4C35-B600-557256C76328}" type="datetime1">
              <a:rPr lang="pl-PL" smtClean="0"/>
              <a:t>18.10.2021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7640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64A-3C88-4240-A035-DDF505997C3F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756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825ED-E983-4222-8CA9-8D128B45A8F2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76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08B3-942A-4595-BA83-FFC8E5CBB39D}" type="datetime1">
              <a:rPr lang="pl-PL" smtClean="0"/>
              <a:t>18.10.2021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3169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15CD-AFB5-4764-8263-DDC90A2C979F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172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8009-C627-4F7E-8251-F99688F8505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07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7E41-7A3A-4000-B834-B7CA5B1A2C3E}" type="datetime1">
              <a:rPr lang="pl-PL" smtClean="0"/>
              <a:t>18.10.2021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53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AFCD-92A8-469A-A131-48C0AF28C1FE}" type="datetime1">
              <a:rPr lang="pl-PL" smtClean="0"/>
              <a:t>18.10.2021</a:t>
            </a:fld>
            <a:endParaRPr 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08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CF6-C505-4DED-A3F3-B6627972022E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F6AF-2302-438C-965C-0220943494D9}" type="datetime1">
              <a:rPr lang="pl-PL" smtClean="0"/>
              <a:t>18.10.2021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851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accent1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B05ABB-2175-4EEA-98A9-FEF085CEE672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4AD940-A0DA-437C-B0BE-266376A066E1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8768" y="48431"/>
            <a:ext cx="1792379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49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02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E2195-0482-485C-B6A3-E00E25D8379E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" y="48991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1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2A28-4B7C-42D1-8E28-D6EBEF2CA7E9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4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510C6-11F8-4F30-822B-5804BCB1802A}" type="datetime1">
              <a:rPr lang="pl-PL" smtClean="0"/>
              <a:t>18.10.2021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  <p:pic>
        <p:nvPicPr>
          <p:cNvPr id="1026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41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8.em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11954" y="577839"/>
            <a:ext cx="87660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POMAGAMY UCZNIOM </a:t>
            </a:r>
            <a:b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</a:br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W Przygotowaniu SI</a:t>
            </a:r>
            <a:r>
              <a:rPr lang="pl-PL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Ę</a:t>
            </a:r>
            <a:r>
              <a:rPr lang="pl-PL" sz="4000" b="1" dirty="0">
                <a:solidFill>
                  <a:schemeClr val="bg1"/>
                </a:solidFill>
              </a:rPr>
              <a:t/>
            </a:r>
            <a:br>
              <a:rPr lang="pl-PL" sz="4000" b="1" dirty="0">
                <a:solidFill>
                  <a:schemeClr val="bg1"/>
                </a:solidFill>
              </a:rPr>
            </a:br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do egzaminu </a:t>
            </a:r>
            <a:r>
              <a:rPr lang="pl-PL" sz="4000" b="1" dirty="0">
                <a:latin typeface="Boopee" panose="02000506020000020003" pitchFamily="2" charset="0"/>
              </a:rPr>
              <a:t>ósmoklasisty</a:t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/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matematyka</a:t>
            </a:r>
            <a:endParaRPr lang="pl-PL" sz="4000" b="1" dirty="0">
              <a:solidFill>
                <a:schemeClr val="bg1"/>
              </a:solidFill>
              <a:latin typeface="Boopee" panose="02000506020000020003" pitchFamily="2" charset="0"/>
            </a:endParaRPr>
          </a:p>
        </p:txBody>
      </p:sp>
      <p:sp>
        <p:nvSpPr>
          <p:cNvPr id="5" name="Tytuł 3"/>
          <p:cNvSpPr txBox="1">
            <a:spLocks/>
          </p:cNvSpPr>
          <p:nvPr/>
        </p:nvSpPr>
        <p:spPr>
          <a:xfrm>
            <a:off x="1712976" y="5903436"/>
            <a:ext cx="8766048" cy="738664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1400" b="1" dirty="0">
                <a:latin typeface="Boopee" panose="02000506020000020003" pitchFamily="2" charset="0"/>
              </a:rPr>
              <a:t>Pracownia Egzaminu Ósmoklasisty</a:t>
            </a:r>
          </a:p>
          <a:p>
            <a:pPr algn="ctr"/>
            <a:r>
              <a:rPr lang="pl-PL" sz="1400" b="1" dirty="0">
                <a:latin typeface="Boopee" panose="02000506020000020003" pitchFamily="2" charset="0"/>
              </a:rPr>
              <a:t>Okr</a:t>
            </a:r>
            <a:r>
              <a:rPr lang="pl-PL" sz="1400" b="1" dirty="0">
                <a:latin typeface="Comic Sans MS" panose="030F0702030302020204" pitchFamily="66" charset="0"/>
              </a:rPr>
              <a:t>ę</a:t>
            </a:r>
            <a:r>
              <a:rPr lang="pl-PL" sz="1400" b="1" dirty="0">
                <a:latin typeface="Boopee" panose="02000506020000020003" pitchFamily="2" charset="0"/>
              </a:rPr>
              <a:t>gowa Komisja Egzaminacyjna w Krakowie </a:t>
            </a:r>
          </a:p>
          <a:p>
            <a:pPr algn="ctr"/>
            <a:r>
              <a:rPr lang="pl-PL" sz="1400" b="1" dirty="0">
                <a:latin typeface="Boopee" panose="02000506020000020003" pitchFamily="2" charset="0"/>
              </a:rPr>
              <a:t>Kwiecień 2020 roku</a:t>
            </a:r>
          </a:p>
        </p:txBody>
      </p:sp>
      <p:sp>
        <p:nvSpPr>
          <p:cNvPr id="6" name="Tytuł 3">
            <a:extLst>
              <a:ext uri="{FF2B5EF4-FFF2-40B4-BE49-F238E27FC236}">
                <a16:creationId xmlns:a16="http://schemas.microsoft.com/office/drawing/2014/main" xmlns="" id="{EEFF7573-AEFB-4160-8D14-627C6179E869}"/>
              </a:ext>
            </a:extLst>
          </p:cNvPr>
          <p:cNvSpPr txBox="1">
            <a:spLocks/>
          </p:cNvSpPr>
          <p:nvPr/>
        </p:nvSpPr>
        <p:spPr>
          <a:xfrm>
            <a:off x="1390931" y="3747938"/>
            <a:ext cx="8766048" cy="52322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Część 1</a:t>
            </a:r>
          </a:p>
        </p:txBody>
      </p:sp>
      <p:pic>
        <p:nvPicPr>
          <p:cNvPr id="7" name="Dźwięk 6">
            <a:hlinkClick r:id="" action="ppaction://media"/>
            <a:extLst>
              <a:ext uri="{FF2B5EF4-FFF2-40B4-BE49-F238E27FC236}">
                <a16:creationId xmlns:a16="http://schemas.microsoft.com/office/drawing/2014/main" xmlns="" id="{A84DACF8-1FBA-46DA-A15B-940B45B56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8" name="Tytuł 3">
            <a:extLst>
              <a:ext uri="{FF2B5EF4-FFF2-40B4-BE49-F238E27FC236}">
                <a16:creationId xmlns:a16="http://schemas.microsoft.com/office/drawing/2014/main" xmlns="" id="{329964F0-3D7C-4BAE-8503-7F1BA21996CF}"/>
              </a:ext>
            </a:extLst>
          </p:cNvPr>
          <p:cNvSpPr txBox="1">
            <a:spLocks/>
          </p:cNvSpPr>
          <p:nvPr/>
        </p:nvSpPr>
        <p:spPr>
          <a:xfrm>
            <a:off x="1390931" y="4564077"/>
            <a:ext cx="8766048" cy="52322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Jak korzystać z informacji</a:t>
            </a:r>
          </a:p>
        </p:txBody>
      </p:sp>
    </p:spTree>
    <p:extLst>
      <p:ext uri="{BB962C8B-B14F-4D97-AF65-F5344CB8AC3E}">
        <p14:creationId xmlns:p14="http://schemas.microsoft.com/office/powerpoint/2010/main" val="617388760"/>
      </p:ext>
    </p:extLst>
  </p:cSld>
  <p:clrMapOvr>
    <a:masterClrMapping/>
  </p:clrMapOvr>
  <p:transition spd="slow" advTm="328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az 4">
            <a:extLst>
              <a:ext uri="{FF2B5EF4-FFF2-40B4-BE49-F238E27FC236}">
                <a16:creationId xmlns:a16="http://schemas.microsoft.com/office/drawing/2014/main" xmlns="" id="{09C47073-5980-484E-85D7-8E1F973C3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99" y="1056393"/>
            <a:ext cx="8699784" cy="409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xmlns="" id="{1B034824-7806-446D-BE8B-5C2391B14250}"/>
              </a:ext>
            </a:extLst>
          </p:cNvPr>
          <p:cNvCxnSpPr/>
          <p:nvPr/>
        </p:nvCxnSpPr>
        <p:spPr>
          <a:xfrm>
            <a:off x="4154433" y="1833067"/>
            <a:ext cx="2077034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xmlns="" id="{BEA6A1D5-F6A2-4B14-8BEE-0D6D91DF7DEC}"/>
              </a:ext>
            </a:extLst>
          </p:cNvPr>
          <p:cNvCxnSpPr>
            <a:cxnSpLocks/>
          </p:cNvCxnSpPr>
          <p:nvPr/>
        </p:nvCxnSpPr>
        <p:spPr>
          <a:xfrm>
            <a:off x="4154433" y="3429000"/>
            <a:ext cx="235925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3">
            <a:extLst>
              <a:ext uri="{FF2B5EF4-FFF2-40B4-BE49-F238E27FC236}">
                <a16:creationId xmlns:a16="http://schemas.microsoft.com/office/drawing/2014/main" xmlns="" id="{14CEDFED-F90C-4536-96E7-BB58D72E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918" y="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4.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E5C14A67-48C7-4668-A617-09E8498E6D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063005"/>
      </p:ext>
    </p:extLst>
  </p:cSld>
  <p:clrMapOvr>
    <a:masterClrMapping/>
  </p:clrMapOvr>
  <p:transition spd="slow" advTm="260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az 1">
            <a:extLst>
              <a:ext uri="{FF2B5EF4-FFF2-40B4-BE49-F238E27FC236}">
                <a16:creationId xmlns:a16="http://schemas.microsoft.com/office/drawing/2014/main" xmlns="" id="{F956C802-6918-4D6E-826E-57D914D48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313" y="303454"/>
            <a:ext cx="8218411" cy="625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stokąt: zaokrąglone rogi 13">
            <a:extLst>
              <a:ext uri="{FF2B5EF4-FFF2-40B4-BE49-F238E27FC236}">
                <a16:creationId xmlns:a16="http://schemas.microsoft.com/office/drawing/2014/main" xmlns="" id="{A56B8564-6144-4686-8F3C-E6E55A3DE5E9}"/>
              </a:ext>
            </a:extLst>
          </p:cNvPr>
          <p:cNvSpPr/>
          <p:nvPr/>
        </p:nvSpPr>
        <p:spPr>
          <a:xfrm>
            <a:off x="5830251" y="270796"/>
            <a:ext cx="2478534" cy="468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xmlns="" id="{4D45DED0-DB0B-4B6A-A61D-D5218113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90" y="293914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5.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xmlns="" id="{8ADD7926-E1EE-4C33-86A8-9858473C01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8509873"/>
      </p:ext>
    </p:extLst>
  </p:cSld>
  <p:clrMapOvr>
    <a:masterClrMapping/>
  </p:clrMapOvr>
  <p:transition spd="slow" advTm="164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6">
            <a:extLst>
              <a:ext uri="{FF2B5EF4-FFF2-40B4-BE49-F238E27FC236}">
                <a16:creationId xmlns:a16="http://schemas.microsoft.com/office/drawing/2014/main" xmlns="" id="{E2037E5F-D7ED-473B-A267-914717A35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36104" r="12416" b="12143"/>
          <a:stretch/>
        </p:blipFill>
        <p:spPr bwMode="auto">
          <a:xfrm>
            <a:off x="3554086" y="146556"/>
            <a:ext cx="7233657" cy="665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xmlns="" id="{801F0CB9-7671-45FD-B9F5-AE934F1FE92B}"/>
              </a:ext>
            </a:extLst>
          </p:cNvPr>
          <p:cNvSpPr/>
          <p:nvPr/>
        </p:nvSpPr>
        <p:spPr>
          <a:xfrm>
            <a:off x="4941273" y="5118417"/>
            <a:ext cx="1008000" cy="576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xmlns="" id="{D3916D5A-03EB-429D-AAA0-88DFD299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4" y="202474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6.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xmlns="" id="{F6238190-4586-4A61-BAB6-00FBD94BD681}"/>
              </a:ext>
            </a:extLst>
          </p:cNvPr>
          <p:cNvCxnSpPr/>
          <p:nvPr/>
        </p:nvCxnSpPr>
        <p:spPr>
          <a:xfrm>
            <a:off x="7554686" y="6618514"/>
            <a:ext cx="2296885" cy="0"/>
          </a:xfrm>
          <a:prstGeom prst="line">
            <a:avLst/>
          </a:prstGeom>
          <a:ln w="57150">
            <a:solidFill>
              <a:srgbClr val="0070C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F68BFC2F-3008-4B14-B3AA-72ABB9F26D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817523"/>
      </p:ext>
    </p:extLst>
  </p:cSld>
  <p:clrMapOvr>
    <a:masterClrMapping/>
  </p:clrMapOvr>
  <p:transition spd="slow" advTm="194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az 4">
            <a:extLst>
              <a:ext uri="{FF2B5EF4-FFF2-40B4-BE49-F238E27FC236}">
                <a16:creationId xmlns:a16="http://schemas.microsoft.com/office/drawing/2014/main" xmlns="" id="{DEF55E55-01A5-4B36-9603-E81AF745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22" y="151329"/>
            <a:ext cx="8473278" cy="662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D9A2DA94-2482-4252-9960-EEC7364A9F44}"/>
              </a:ext>
            </a:extLst>
          </p:cNvPr>
          <p:cNvGrpSpPr/>
          <p:nvPr/>
        </p:nvGrpSpPr>
        <p:grpSpPr>
          <a:xfrm>
            <a:off x="6096000" y="227657"/>
            <a:ext cx="4713514" cy="2711486"/>
            <a:chOff x="6096000" y="227657"/>
            <a:chExt cx="4713514" cy="2711486"/>
          </a:xfrm>
        </p:grpSpPr>
        <p:sp>
          <p:nvSpPr>
            <p:cNvPr id="8" name="Prostokąt: zaokrąglone rogi 13">
              <a:extLst>
                <a:ext uri="{FF2B5EF4-FFF2-40B4-BE49-F238E27FC236}">
                  <a16:creationId xmlns:a16="http://schemas.microsoft.com/office/drawing/2014/main" xmlns="" id="{4E4A6E14-1232-4185-B3BF-A303829440FD}"/>
                </a:ext>
              </a:extLst>
            </p:cNvPr>
            <p:cNvSpPr/>
            <p:nvPr/>
          </p:nvSpPr>
          <p:spPr>
            <a:xfrm>
              <a:off x="8216564" y="227657"/>
              <a:ext cx="2592950" cy="360172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" name="Prostokąt: zaokrąglone rogi 13">
              <a:extLst>
                <a:ext uri="{FF2B5EF4-FFF2-40B4-BE49-F238E27FC236}">
                  <a16:creationId xmlns:a16="http://schemas.microsoft.com/office/drawing/2014/main" xmlns="" id="{161503BD-1724-43DA-8791-93BA9E4002C2}"/>
                </a:ext>
              </a:extLst>
            </p:cNvPr>
            <p:cNvSpPr/>
            <p:nvPr/>
          </p:nvSpPr>
          <p:spPr>
            <a:xfrm>
              <a:off x="6096000" y="1781006"/>
              <a:ext cx="1872343" cy="115813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xmlns="" id="{55CBD502-0599-4943-85B3-AF1D574EC48E}"/>
              </a:ext>
            </a:extLst>
          </p:cNvPr>
          <p:cNvCxnSpPr/>
          <p:nvPr/>
        </p:nvCxnSpPr>
        <p:spPr>
          <a:xfrm>
            <a:off x="8728730" y="6115176"/>
            <a:ext cx="19526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3">
            <a:extLst>
              <a:ext uri="{FF2B5EF4-FFF2-40B4-BE49-F238E27FC236}">
                <a16:creationId xmlns:a16="http://schemas.microsoft.com/office/drawing/2014/main" xmlns="" id="{46CCB1C0-D024-4025-8C53-72DF40BA5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04" y="325120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7.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xmlns="" id="{6BCD5D44-8A56-40FC-8783-C1E5F67459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611980"/>
      </p:ext>
    </p:extLst>
  </p:cSld>
  <p:clrMapOvr>
    <a:masterClrMapping/>
  </p:clrMapOvr>
  <p:transition spd="slow" advTm="284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36DBE47-DB65-4171-8476-DBB8F0968F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0" t="3883" r="4332" b="1995"/>
          <a:stretch/>
        </p:blipFill>
        <p:spPr>
          <a:xfrm>
            <a:off x="3205740" y="116467"/>
            <a:ext cx="6830889" cy="6671058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xmlns="" id="{94253EC4-AB1F-44C9-AE8D-5AE59A4A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0663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8.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xmlns="" id="{661D309D-711E-4228-BC0F-8556E685D2F4}"/>
              </a:ext>
            </a:extLst>
          </p:cNvPr>
          <p:cNvGrpSpPr/>
          <p:nvPr/>
        </p:nvGrpSpPr>
        <p:grpSpPr>
          <a:xfrm>
            <a:off x="3548743" y="5192486"/>
            <a:ext cx="6096000" cy="674914"/>
            <a:chOff x="3548743" y="5192486"/>
            <a:chExt cx="6096000" cy="674914"/>
          </a:xfrm>
        </p:grpSpPr>
        <p:cxnSp>
          <p:nvCxnSpPr>
            <p:cNvPr id="3" name="Łącznik prosty 2">
              <a:extLst>
                <a:ext uri="{FF2B5EF4-FFF2-40B4-BE49-F238E27FC236}">
                  <a16:creationId xmlns:a16="http://schemas.microsoft.com/office/drawing/2014/main" xmlns="" id="{E3BBF0E2-58BE-493D-826E-FCFC753C8E9B}"/>
                </a:ext>
              </a:extLst>
            </p:cNvPr>
            <p:cNvCxnSpPr/>
            <p:nvPr/>
          </p:nvCxnSpPr>
          <p:spPr>
            <a:xfrm>
              <a:off x="6096000" y="5192486"/>
              <a:ext cx="3548743" cy="0"/>
            </a:xfrm>
            <a:prstGeom prst="line">
              <a:avLst/>
            </a:prstGeom>
            <a:ln w="5715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Łącznik prosty 8">
              <a:extLst>
                <a:ext uri="{FF2B5EF4-FFF2-40B4-BE49-F238E27FC236}">
                  <a16:creationId xmlns:a16="http://schemas.microsoft.com/office/drawing/2014/main" xmlns="" id="{4CEA9857-4BBA-47A4-8EC9-00E7B5FDCC25}"/>
                </a:ext>
              </a:extLst>
            </p:cNvPr>
            <p:cNvCxnSpPr>
              <a:cxnSpLocks/>
            </p:cNvCxnSpPr>
            <p:nvPr/>
          </p:nvCxnSpPr>
          <p:spPr>
            <a:xfrm>
              <a:off x="3548743" y="5867400"/>
              <a:ext cx="2971800" cy="0"/>
            </a:xfrm>
            <a:prstGeom prst="line">
              <a:avLst/>
            </a:prstGeom>
            <a:ln w="57150">
              <a:solidFill>
                <a:srgbClr val="FF00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E98629C8-2E3F-4D6E-84EF-23ACBE452F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761090"/>
      </p:ext>
    </p:extLst>
  </p:cSld>
  <p:clrMapOvr>
    <a:masterClrMapping/>
  </p:clrMapOvr>
  <p:transition spd="slow" advTm="234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az 9">
            <a:extLst>
              <a:ext uri="{FF2B5EF4-FFF2-40B4-BE49-F238E27FC236}">
                <a16:creationId xmlns:a16="http://schemas.microsoft.com/office/drawing/2014/main" xmlns="" id="{0FA7D377-B504-45C7-B7B9-6198F464B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69" y="1421583"/>
            <a:ext cx="8868711" cy="440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: zaokrąglone rogi 13">
            <a:extLst>
              <a:ext uri="{FF2B5EF4-FFF2-40B4-BE49-F238E27FC236}">
                <a16:creationId xmlns:a16="http://schemas.microsoft.com/office/drawing/2014/main" xmlns="" id="{12DFD38B-75C7-43DE-9857-F88E49F5DDED}"/>
              </a:ext>
            </a:extLst>
          </p:cNvPr>
          <p:cNvSpPr/>
          <p:nvPr/>
        </p:nvSpPr>
        <p:spPr>
          <a:xfrm>
            <a:off x="2297228" y="4592203"/>
            <a:ext cx="1934640" cy="8441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xmlns="" id="{0135E2E9-B285-4E77-8FE6-117E1D39873A}"/>
              </a:ext>
            </a:extLst>
          </p:cNvPr>
          <p:cNvCxnSpPr/>
          <p:nvPr/>
        </p:nvCxnSpPr>
        <p:spPr>
          <a:xfrm>
            <a:off x="2035466" y="3375378"/>
            <a:ext cx="219640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ytuł 3">
            <a:extLst>
              <a:ext uri="{FF2B5EF4-FFF2-40B4-BE49-F238E27FC236}">
                <a16:creationId xmlns:a16="http://schemas.microsoft.com/office/drawing/2014/main" xmlns="" id="{3EEBFC58-FBD0-46BF-9BD9-60EC670F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157" y="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9.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xmlns="" id="{A906125B-1752-4DDA-BB55-C0D42E647C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98889"/>
      </p:ext>
    </p:extLst>
  </p:cSld>
  <p:clrMapOvr>
    <a:masterClrMapping/>
  </p:clrMapOvr>
  <p:transition spd="slow" advTm="294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233EE544-1E07-422C-B7E3-0E50D54D3949}"/>
              </a:ext>
            </a:extLst>
          </p:cNvPr>
          <p:cNvSpPr txBox="1">
            <a:spLocks/>
          </p:cNvSpPr>
          <p:nvPr/>
        </p:nvSpPr>
        <p:spPr>
          <a:xfrm>
            <a:off x="1712976" y="3158774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Dziękujemy za uwagę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613AD5F7-9248-4338-A64A-62CE88DEA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17244"/>
      </p:ext>
    </p:extLst>
  </p:cSld>
  <p:clrMapOvr>
    <a:masterClrMapping/>
  </p:clrMapOvr>
  <p:transition spd="slow" advTm="60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44021" y="115154"/>
            <a:ext cx="99320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PROPONOWANE ETAPY ROZWIĄZYWANIA </a:t>
            </a:r>
          </a:p>
          <a:p>
            <a:pPr algn="ctr" defTabSz="685800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ZADAŃ TEKSTOWYCH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44916" y="1364811"/>
            <a:ext cx="10207788" cy="37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przeczytaj uważnie treść zadania oraz polecenie, które masz wykonać,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04AD940-A0DA-437C-B0BE-266376A066E1}" type="slidenum">
              <a:rPr lang="pl-PL">
                <a:solidFill>
                  <a:srgbClr val="146194">
                    <a:lumMod val="50000"/>
                  </a:srgbClr>
                </a:solidFill>
                <a:latin typeface="Century Gothic" panose="020B0502020202020204"/>
              </a:rPr>
              <a:pPr defTabSz="685800"/>
              <a:t>2</a:t>
            </a:fld>
            <a:endParaRPr lang="pl-PL" dirty="0">
              <a:solidFill>
                <a:srgbClr val="146194">
                  <a:lumMod val="50000"/>
                </a:srgbClr>
              </a:solidFill>
              <a:latin typeface="Century Gothic" panose="020B0502020202020204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A631B087-C34C-41E5-9110-E8675DF8C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05" y="4531491"/>
            <a:ext cx="7875233" cy="37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sprawdź, czy rozwiązanie spełnia warunki zadania,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341A3D53-7D99-4442-BEEC-396D08D23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05" y="1898914"/>
            <a:ext cx="11307245" cy="6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znajdź związek między danymi i szukanymi, przypomnij sobie zależności, które możesz wykorzystać podczas rozwiązania zadania,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C48C9958-E1F9-48A6-99C1-27B21AB27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05" y="2652805"/>
            <a:ext cx="11187502" cy="6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wykonaj rysunek, wprowadź odpowiednie oznaczenia lub zapisz treść zadania w postaci wyrażenia arytmetycznego </a:t>
            </a:r>
            <a:r>
              <a:rPr lang="pl-PL" altLang="pl-PL" sz="2000" dirty="0">
                <a:solidFill>
                  <a:schemeClr val="bg1"/>
                </a:solidFill>
                <a:latin typeface="Century Gothic" panose="020B0502020202020204"/>
              </a:rPr>
              <a:t>lub </a:t>
            </a: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algebraicznego, równania, itp.,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C8C16794-94FE-414D-831D-4B948A593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916" y="3393614"/>
            <a:ext cx="7875233" cy="37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upewnij się, czy poprawnie zinterpretowałeś treść zadania, 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2B3E4742-0067-4404-B527-684BBF061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05" y="3993609"/>
            <a:ext cx="7875233" cy="37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wykonaj zapisane działania, rozwiąż równanie, 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58D0561E-FA7B-4EA4-9343-E6446080A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05" y="5562321"/>
            <a:ext cx="11187502" cy="6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przeczytaj jeszcze raz treść polecenia, aby przekonać się, czy rozwiązanie jest kompletne i czy obliczyłeś wszystko, co należało.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xmlns="" id="{65CBF167-43B1-4ADF-AD70-35B18EE3C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05" y="5026643"/>
            <a:ext cx="10914608" cy="37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685800" eaLnBrk="0" fontAlgn="base" hangingPunct="0">
              <a:spcBef>
                <a:spcPct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przeanalizuj, czy otrzymany </a:t>
            </a:r>
            <a:r>
              <a:rPr lang="pl-PL" altLang="pl-PL" sz="2000" dirty="0">
                <a:solidFill>
                  <a:schemeClr val="bg1"/>
                </a:solidFill>
                <a:latin typeface="Century Gothic" panose="020B0502020202020204"/>
              </a:rPr>
              <a:t>wynik jest sensowny</a:t>
            </a:r>
            <a:r>
              <a:rPr lang="pl-PL" altLang="pl-PL" sz="2000" dirty="0">
                <a:solidFill>
                  <a:prstClr val="black"/>
                </a:solidFill>
                <a:latin typeface="Century Gothic" panose="020B0502020202020204"/>
              </a:rPr>
              <a:t>,</a:t>
            </a:r>
          </a:p>
        </p:txBody>
      </p:sp>
      <p:pic>
        <p:nvPicPr>
          <p:cNvPr id="12" name="Dźwięk 11">
            <a:hlinkClick r:id="" action="ppaction://media"/>
            <a:extLst>
              <a:ext uri="{FF2B5EF4-FFF2-40B4-BE49-F238E27FC236}">
                <a16:creationId xmlns:a16="http://schemas.microsoft.com/office/drawing/2014/main" xmlns="" id="{E5887DC3-56CA-4BC9-BA56-B3DC5171DE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809801"/>
      </p:ext>
    </p:extLst>
  </p:cSld>
  <p:clrMapOvr>
    <a:masterClrMapping/>
  </p:clrMapOvr>
  <p:transition spd="slow" advTm="324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xmlns="" id="{B62ED9D4-8813-438B-8F4F-8FCC3B5BE60C}"/>
              </a:ext>
            </a:extLst>
          </p:cNvPr>
          <p:cNvSpPr txBox="1">
            <a:spLocks/>
          </p:cNvSpPr>
          <p:nvPr/>
        </p:nvSpPr>
        <p:spPr>
          <a:xfrm>
            <a:off x="1468411" y="1677297"/>
            <a:ext cx="8766048" cy="3170099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Egzamin ósmoklasisty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/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z matematyki</a:t>
            </a:r>
          </a:p>
          <a:p>
            <a:pPr algn="ctr"/>
            <a:endParaRPr lang="pl-PL" sz="4000" b="1" dirty="0">
              <a:latin typeface="Boopee" panose="02000506020000020003" pitchFamily="2" charset="0"/>
            </a:endParaRP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Zadania otwarte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2C1A4A31-A488-43C0-B1D3-D2A42A147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47751"/>
      </p:ext>
    </p:extLst>
  </p:cSld>
  <p:clrMapOvr>
    <a:masterClrMapping/>
  </p:clrMapOvr>
  <p:transition spd="slow" advTm="149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D176676-9ED5-4254-BF03-29C30BE0815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0585" y="1422929"/>
            <a:ext cx="8390425" cy="4711546"/>
          </a:xfrm>
          <a:prstGeom prst="rect">
            <a:avLst/>
          </a:prstGeom>
        </p:spPr>
      </p:pic>
      <p:sp>
        <p:nvSpPr>
          <p:cNvPr id="5" name="Tytuł 3">
            <a:extLst>
              <a:ext uri="{FF2B5EF4-FFF2-40B4-BE49-F238E27FC236}">
                <a16:creationId xmlns:a16="http://schemas.microsoft.com/office/drawing/2014/main" xmlns="" id="{A2D772C8-B8CF-413F-A310-AF760C71318B}"/>
              </a:ext>
            </a:extLst>
          </p:cNvPr>
          <p:cNvSpPr txBox="1">
            <a:spLocks/>
          </p:cNvSpPr>
          <p:nvPr/>
        </p:nvSpPr>
        <p:spPr>
          <a:xfrm>
            <a:off x="1592773" y="199940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Zadanie 16.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C27AFCCF-28DB-4273-90AB-9CC22C180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67671"/>
      </p:ext>
    </p:extLst>
  </p:cSld>
  <p:clrMapOvr>
    <a:masterClrMapping/>
  </p:clrMapOvr>
  <p:transition spd="slow" advTm="147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88471" y="1837206"/>
            <a:ext cx="116150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2 punkty – rozwiązanie pełne – obliczenie liczby przegranych meczów (12)</a:t>
            </a:r>
          </a:p>
          <a:p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1 punkt – poprawny sposób obliczenia liczby przegranych meczów</a:t>
            </a: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                lub</a:t>
            </a: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                obliczenie liczby wszystkich rozegranych meczów (40)</a:t>
            </a:r>
          </a:p>
          <a:p>
            <a:endParaRPr lang="pl-PL" sz="2400" b="1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</a:endParaRPr>
          </a:p>
          <a:p>
            <a:r>
              <a:rPr lang="pl-PL" sz="2400" b="1" dirty="0">
                <a:solidFill>
                  <a:schemeClr val="bg1"/>
                </a:solidFill>
                <a:latin typeface="Century Gothic" panose="020B0502020202020204" pitchFamily="34" charset="0"/>
                <a:ea typeface="Cambria" panose="02040503050406030204" pitchFamily="18" charset="0"/>
              </a:rPr>
              <a:t>0 punktów – rozwiązanie, w którym nie dokonano istotnego postępu</a:t>
            </a:r>
          </a:p>
          <a:p>
            <a:endParaRPr lang="pl-PL" sz="2400" dirty="0">
              <a:solidFill>
                <a:schemeClr val="bg1"/>
              </a:solidFill>
              <a:latin typeface="Century Gothic" panose="020B0502020202020204" pitchFamily="34" charset="0"/>
              <a:ea typeface="Cambria" panose="02040503050406030204" pitchFamily="18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xmlns="" id="{EFEA94F3-952F-415F-AE10-F06CD0D9EE83}"/>
              </a:ext>
            </a:extLst>
          </p:cNvPr>
          <p:cNvSpPr txBox="1">
            <a:spLocks/>
          </p:cNvSpPr>
          <p:nvPr/>
        </p:nvSpPr>
        <p:spPr>
          <a:xfrm>
            <a:off x="1592773" y="199940"/>
            <a:ext cx="8766048" cy="707886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zasady oceniania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xmlns="" id="{C7239207-5A72-422E-A0E5-BDCA1F6EE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03291"/>
      </p:ext>
    </p:extLst>
  </p:cSld>
  <p:clrMapOvr>
    <a:masterClrMapping/>
  </p:clrMapOvr>
  <p:transition spd="slow" advTm="274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3">
            <a:extLst>
              <a:ext uri="{FF2B5EF4-FFF2-40B4-BE49-F238E27FC236}">
                <a16:creationId xmlns:a16="http://schemas.microsoft.com/office/drawing/2014/main" xmlns="" id="{9DA14601-AD1E-4383-883D-35BA3887448B}"/>
              </a:ext>
            </a:extLst>
          </p:cNvPr>
          <p:cNvSpPr txBox="1">
            <a:spLocks/>
          </p:cNvSpPr>
          <p:nvPr/>
        </p:nvSpPr>
        <p:spPr>
          <a:xfrm>
            <a:off x="1712976" y="2281964"/>
            <a:ext cx="8766048" cy="1938992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4000" b="1" dirty="0">
                <a:latin typeface="Boopee" panose="02000506020000020003" pitchFamily="2" charset="0"/>
              </a:rPr>
              <a:t>Rozwiązania uczniowskie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Z egzaminu</a:t>
            </a:r>
          </a:p>
          <a:p>
            <a:pPr algn="ctr"/>
            <a:r>
              <a:rPr lang="pl-PL" sz="4000" b="1" dirty="0">
                <a:latin typeface="Boopee" panose="02000506020000020003" pitchFamily="2" charset="0"/>
              </a:rPr>
              <a:t>W roku 2019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D27855D7-8E5F-4DA4-9EFA-92B239974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72039"/>
      </p:ext>
    </p:extLst>
  </p:cSld>
  <p:clrMapOvr>
    <a:masterClrMapping/>
  </p:clrMapOvr>
  <p:transition spd="slow" advTm="97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3"/>
          <p:cNvSpPr>
            <a:spLocks noGrp="1"/>
          </p:cNvSpPr>
          <p:nvPr>
            <p:ph type="title"/>
          </p:nvPr>
        </p:nvSpPr>
        <p:spPr>
          <a:xfrm>
            <a:off x="4715918" y="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1.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C43182E-74B1-42FD-8DD0-B2083E32DB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70" r="8604"/>
          <a:stretch/>
        </p:blipFill>
        <p:spPr>
          <a:xfrm>
            <a:off x="2341825" y="1071002"/>
            <a:ext cx="7226721" cy="5571305"/>
          </a:xfrm>
          <a:prstGeom prst="rect">
            <a:avLst/>
          </a:prstGeom>
        </p:spPr>
      </p:pic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xmlns="" id="{10F29808-91C8-49F3-A9BF-A81745D0ABE5}"/>
              </a:ext>
            </a:extLst>
          </p:cNvPr>
          <p:cNvCxnSpPr/>
          <p:nvPr/>
        </p:nvCxnSpPr>
        <p:spPr>
          <a:xfrm>
            <a:off x="3614862" y="3618242"/>
            <a:ext cx="1188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xmlns="" id="{B2DF1EC2-2DB4-4348-8D46-DB3646274D29}"/>
              </a:ext>
            </a:extLst>
          </p:cNvPr>
          <p:cNvCxnSpPr/>
          <p:nvPr/>
        </p:nvCxnSpPr>
        <p:spPr>
          <a:xfrm>
            <a:off x="6332737" y="4191959"/>
            <a:ext cx="1224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C41C9978-FAAC-46F1-89F0-CE9FA7A2D9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855191"/>
      </p:ext>
    </p:extLst>
  </p:cSld>
  <p:clrMapOvr>
    <a:masterClrMapping/>
  </p:clrMapOvr>
  <p:transition spd="slow" advTm="151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az 6">
            <a:extLst>
              <a:ext uri="{FF2B5EF4-FFF2-40B4-BE49-F238E27FC236}">
                <a16:creationId xmlns:a16="http://schemas.microsoft.com/office/drawing/2014/main" xmlns="" id="{CF951191-C827-4BE2-8FC9-578CB6D89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0" r="18564"/>
          <a:stretch/>
        </p:blipFill>
        <p:spPr bwMode="auto">
          <a:xfrm>
            <a:off x="1580523" y="844035"/>
            <a:ext cx="9011405" cy="534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xmlns="" id="{FC0D332A-B6AC-4DB6-8B6E-209F6250FC51}"/>
              </a:ext>
            </a:extLst>
          </p:cNvPr>
          <p:cNvCxnSpPr>
            <a:cxnSpLocks/>
          </p:cNvCxnSpPr>
          <p:nvPr/>
        </p:nvCxnSpPr>
        <p:spPr>
          <a:xfrm>
            <a:off x="2370587" y="3800073"/>
            <a:ext cx="1368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xmlns="" id="{C677A185-DC4F-4C3C-AEDA-677838E05F82}"/>
              </a:ext>
            </a:extLst>
          </p:cNvPr>
          <p:cNvCxnSpPr>
            <a:cxnSpLocks/>
          </p:cNvCxnSpPr>
          <p:nvPr/>
        </p:nvCxnSpPr>
        <p:spPr>
          <a:xfrm>
            <a:off x="2393166" y="5192237"/>
            <a:ext cx="3348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ytuł 3">
            <a:extLst>
              <a:ext uri="{FF2B5EF4-FFF2-40B4-BE49-F238E27FC236}">
                <a16:creationId xmlns:a16="http://schemas.microsoft.com/office/drawing/2014/main" xmlns="" id="{993BFF7D-D255-4FA5-AB36-BBFBD2D5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918" y="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2.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EFB89A74-7F6A-4C3F-9B5D-9CD55299CB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732285"/>
      </p:ext>
    </p:extLst>
  </p:cSld>
  <p:clrMapOvr>
    <a:masterClrMapping/>
  </p:clrMapOvr>
  <p:transition spd="slow" advTm="162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0768F9E-388C-4064-B3C0-632E89511E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18" t="4906" b="7720"/>
          <a:stretch/>
        </p:blipFill>
        <p:spPr>
          <a:xfrm>
            <a:off x="2329543" y="937360"/>
            <a:ext cx="7532914" cy="5754557"/>
          </a:xfrm>
          <a:prstGeom prst="rect">
            <a:avLst/>
          </a:prstGeom>
        </p:spPr>
      </p:pic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xmlns="" id="{DBCB9038-46AE-48EF-91AE-3C9216E36BB7}"/>
              </a:ext>
            </a:extLst>
          </p:cNvPr>
          <p:cNvCxnSpPr>
            <a:cxnSpLocks/>
          </p:cNvCxnSpPr>
          <p:nvPr/>
        </p:nvCxnSpPr>
        <p:spPr>
          <a:xfrm>
            <a:off x="4880913" y="4724555"/>
            <a:ext cx="376637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xmlns="" id="{D823E7F0-9145-4D72-BFA7-EF3B02A626BD}"/>
              </a:ext>
            </a:extLst>
          </p:cNvPr>
          <p:cNvSpPr/>
          <p:nvPr/>
        </p:nvSpPr>
        <p:spPr>
          <a:xfrm>
            <a:off x="2915166" y="2700463"/>
            <a:ext cx="4783856" cy="936168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xmlns="" id="{0F3C3BF3-0610-4EAE-A915-023B46769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918" y="0"/>
            <a:ext cx="2478534" cy="77667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Boopee" panose="02000506020000020003" pitchFamily="2" charset="0"/>
              </a:rPr>
              <a:t>Przykład 3.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xmlns="" id="{39E758E5-9379-49D6-81C0-4D27A950C6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198858"/>
      </p:ext>
    </p:extLst>
  </p:cSld>
  <p:clrMapOvr>
    <a:masterClrMapping/>
  </p:clrMapOvr>
  <p:transition spd="slow" advTm="304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.5|2.7|3.4|2.5|3.2|3.6|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2132</TotalTime>
  <Words>232</Words>
  <Application>Microsoft Office PowerPoint</Application>
  <PresentationFormat>Niestandardowy</PresentationFormat>
  <Paragraphs>59</Paragraphs>
  <Slides>16</Slides>
  <Notes>15</Notes>
  <HiddenSlides>0</HiddenSlides>
  <MMClips>16</MMClips>
  <ScaleCrop>false</ScaleCrop>
  <HeadingPairs>
    <vt:vector size="4" baseType="variant">
      <vt:variant>
        <vt:lpstr>Motyw</vt:lpstr>
      </vt:variant>
      <vt:variant>
        <vt:i4>4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Wycinek</vt:lpstr>
      <vt:lpstr>2_Projekt niestandardowy</vt:lpstr>
      <vt:lpstr>1_Projekt niestandardowy</vt:lpstr>
      <vt:lpstr>Projekt niestandardowy</vt:lpstr>
      <vt:lpstr>POMAGAMY UCZNIOM  W Przygotowaniu SIĘ do egzaminu ósmoklasisty  matematyka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Przykład 1.</vt:lpstr>
      <vt:lpstr>Przykład 2.</vt:lpstr>
      <vt:lpstr>Przykład 3.</vt:lpstr>
      <vt:lpstr>Przykład 4.</vt:lpstr>
      <vt:lpstr>Przykład 5.</vt:lpstr>
      <vt:lpstr>Przykład 6.</vt:lpstr>
      <vt:lpstr>Przykład 7.</vt:lpstr>
      <vt:lpstr>Przykład 8.</vt:lpstr>
      <vt:lpstr>Przykład 9.</vt:lpstr>
      <vt:lpstr>Prezentacja programu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Elżbieta Tyralska-Wojtycza</dc:creator>
  <cp:lastModifiedBy>Użytkownik systemu Windows</cp:lastModifiedBy>
  <cp:revision>106</cp:revision>
  <dcterms:created xsi:type="dcterms:W3CDTF">2020-04-18T18:38:09Z</dcterms:created>
  <dcterms:modified xsi:type="dcterms:W3CDTF">2021-10-18T11:43:14Z</dcterms:modified>
</cp:coreProperties>
</file>