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702" r:id="rId2"/>
  </p:sldMasterIdLst>
  <p:notesMasterIdLst>
    <p:notesMasterId r:id="rId31"/>
  </p:notesMasterIdLst>
  <p:handoutMasterIdLst>
    <p:handoutMasterId r:id="rId32"/>
  </p:handoutMasterIdLst>
  <p:sldIdLst>
    <p:sldId id="268" r:id="rId3"/>
    <p:sldId id="271" r:id="rId4"/>
    <p:sldId id="284" r:id="rId5"/>
    <p:sldId id="285" r:id="rId6"/>
    <p:sldId id="287" r:id="rId7"/>
    <p:sldId id="307" r:id="rId8"/>
    <p:sldId id="293" r:id="rId9"/>
    <p:sldId id="286" r:id="rId10"/>
    <p:sldId id="288" r:id="rId11"/>
    <p:sldId id="289" r:id="rId12"/>
    <p:sldId id="290" r:id="rId13"/>
    <p:sldId id="298" r:id="rId14"/>
    <p:sldId id="291" r:id="rId15"/>
    <p:sldId id="292" r:id="rId16"/>
    <p:sldId id="308" r:id="rId17"/>
    <p:sldId id="309" r:id="rId18"/>
    <p:sldId id="294" r:id="rId19"/>
    <p:sldId id="299" r:id="rId20"/>
    <p:sldId id="300" r:id="rId21"/>
    <p:sldId id="295" r:id="rId22"/>
    <p:sldId id="296" r:id="rId23"/>
    <p:sldId id="297" r:id="rId24"/>
    <p:sldId id="302" r:id="rId25"/>
    <p:sldId id="301" r:id="rId26"/>
    <p:sldId id="305" r:id="rId27"/>
    <p:sldId id="303" r:id="rId28"/>
    <p:sldId id="306" r:id="rId29"/>
    <p:sldId id="282"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169">
          <p15:clr>
            <a:srgbClr val="A4A3A4"/>
          </p15:clr>
        </p15:guide>
        <p15:guide id="10" pos="2880">
          <p15:clr>
            <a:srgbClr val="A4A3A4"/>
          </p15:clr>
        </p15:guide>
        <p15:guide id="11" pos="198" userDrawn="1">
          <p15:clr>
            <a:srgbClr val="A4A3A4"/>
          </p15:clr>
        </p15:guide>
        <p15:guide id="12" pos="5562" userDrawn="1">
          <p15:clr>
            <a:srgbClr val="A4A3A4"/>
          </p15:clr>
        </p15:guide>
        <p15:guide id="13" orient="horz" pos="637" userDrawn="1">
          <p15:clr>
            <a:srgbClr val="A4A3A4"/>
          </p15:clr>
        </p15:guide>
        <p15:guide id="14" orient="horz" pos="746" userDrawn="1">
          <p15:clr>
            <a:srgbClr val="A4A3A4"/>
          </p15:clr>
        </p15:guide>
        <p15:guide id="15" orient="horz" pos="1619" userDrawn="1">
          <p15:clr>
            <a:srgbClr val="A4A3A4"/>
          </p15:clr>
        </p15:guide>
        <p15:guide id="16" orient="horz" pos="28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mar" initials="m" lastIdx="1" clrIdx="0">
    <p:extLst>
      <p:ext uri="{19B8F6BF-5375-455C-9EA6-DF929625EA0E}">
        <p15:presenceInfo xmlns:p15="http://schemas.microsoft.com/office/powerpoint/2012/main" userId="mie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200"/>
    <a:srgbClr val="FFFFFF"/>
    <a:srgbClr val="A885D8"/>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9203" autoAdjust="0"/>
  </p:normalViewPr>
  <p:slideViewPr>
    <p:cSldViewPr showGuides="1">
      <p:cViewPr varScale="1">
        <p:scale>
          <a:sx n="114" d="100"/>
          <a:sy n="114" d="100"/>
        </p:scale>
        <p:origin x="590" y="91"/>
      </p:cViewPr>
      <p:guideLst>
        <p:guide orient="horz" pos="169"/>
        <p:guide pos="2880"/>
        <p:guide pos="198"/>
        <p:guide pos="5562"/>
        <p:guide orient="horz" pos="637"/>
        <p:guide orient="horz" pos="746"/>
        <p:guide orient="horz" pos="1619"/>
        <p:guide orient="horz" pos="28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282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3T20:43:44.424"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F0E9F7-364C-40AE-807F-6C0B30D00098}" type="datetimeFigureOut">
              <a:rPr lang="en-GB" smtClean="0"/>
              <a:t>03/03/2021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Tajemnica Orange Polska S.A. - Confidential</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3C443-969B-42DA-8506-0247C55DF627}" type="slidenum">
              <a:rPr lang="en-GB" smtClean="0"/>
              <a:t>‹#›</a:t>
            </a:fld>
            <a:endParaRPr lang="en-GB"/>
          </a:p>
        </p:txBody>
      </p:sp>
    </p:spTree>
    <p:extLst>
      <p:ext uri="{BB962C8B-B14F-4D97-AF65-F5344CB8AC3E}">
        <p14:creationId xmlns:p14="http://schemas.microsoft.com/office/powerpoint/2010/main" val="25055718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55 Roman"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55 Roman" panose="020B0604020202020204" pitchFamily="34" charset="0"/>
              </a:defRPr>
            </a:lvl1pPr>
          </a:lstStyle>
          <a:p>
            <a:fld id="{14F63557-65CD-470F-8999-4C3C411BE899}" type="datetimeFigureOut">
              <a:rPr lang="en-GB" smtClean="0"/>
              <a:pPr/>
              <a:t>03/03/2021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55 Roman" panose="020B0604020202020204" pitchFamily="34" charset="0"/>
              </a:defRPr>
            </a:lvl1pPr>
          </a:lstStyle>
          <a:p>
            <a:r>
              <a:rPr lang="en-GB"/>
              <a:t>Tajemnica Orange Polska S.A. - Confidential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55 Roman" panose="020B0604020202020204" pitchFamily="34" charset="0"/>
              </a:defRPr>
            </a:lvl1pPr>
          </a:lstStyle>
          <a:p>
            <a:fld id="{885932DF-9606-4758-A2B5-AF1153FB1ABB}" type="slidenum">
              <a:rPr lang="en-GB" smtClean="0"/>
              <a:pPr/>
              <a:t>‹#›</a:t>
            </a:fld>
            <a:endParaRPr lang="en-GB"/>
          </a:p>
        </p:txBody>
      </p:sp>
      <p:sp>
        <p:nvSpPr>
          <p:cNvPr id="8" name="Notes Placeholder 4"/>
          <p:cNvSpPr>
            <a:spLocks noGrp="1"/>
          </p:cNvSpPr>
          <p:nvPr>
            <p:ph type="body" sz="quarter" idx="3"/>
          </p:nvPr>
        </p:nvSpPr>
        <p:spPr>
          <a:xfrm>
            <a:off x="381000" y="4343400"/>
            <a:ext cx="6096000" cy="4114800"/>
          </a:xfrm>
          <a:prstGeom prst="rect">
            <a:avLst/>
          </a:prstGeom>
        </p:spPr>
        <p:txBody>
          <a:bodyPr vert="horz" lIns="91440" tIns="45720" rIns="180000" bIns="45720" rtlCol="0"/>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75 Bold" panose="020B0804020202020204" pitchFamily="34" charset="0"/>
                <a:ea typeface="+mn-ea"/>
                <a:cs typeface="+mn-cs"/>
              </a:rPr>
              <a:t>Click to edit Master text styles</a:t>
            </a:r>
          </a:p>
          <a:p>
            <a:pPr marL="230188" marR="0" lvl="1" indent="-1381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Helvetica 75 Bold" panose="020B0804020202020204" pitchFamily="34" charset="0"/>
                <a:ea typeface="+mn-ea"/>
                <a:cs typeface="+mn-cs"/>
              </a:rPr>
              <a:t>Second level</a:t>
            </a:r>
          </a:p>
          <a:p>
            <a:pPr marL="360363" marR="0" lvl="2" indent="-147638"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Third level</a:t>
            </a:r>
          </a:p>
          <a:p>
            <a:pPr marL="522288" marR="0" lvl="3" indent="-138113"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Fourth level</a:t>
            </a:r>
          </a:p>
          <a:p>
            <a:pPr marL="668338" marR="0" lvl="4" indent="-146050"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Fifth level</a:t>
            </a:r>
            <a:endParaRPr kumimoji="0" lang="en-GB"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endParaRPr>
          </a:p>
        </p:txBody>
      </p:sp>
    </p:spTree>
    <p:extLst>
      <p:ext uri="{BB962C8B-B14F-4D97-AF65-F5344CB8AC3E}">
        <p14:creationId xmlns:p14="http://schemas.microsoft.com/office/powerpoint/2010/main" val="19382287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00" kern="1200">
        <a:solidFill>
          <a:schemeClr val="tx1"/>
        </a:solidFill>
        <a:latin typeface="Helvetica 75 Bold" panose="020B0804020202020204" pitchFamily="34" charset="0"/>
        <a:ea typeface="+mn-ea"/>
        <a:cs typeface="+mn-cs"/>
      </a:defRPr>
    </a:lvl1pPr>
    <a:lvl2pPr marL="457200" algn="l" defTabSz="914400" rtl="0" eaLnBrk="1" latinLnBrk="0" hangingPunct="1">
      <a:defRPr sz="1000" kern="1200">
        <a:solidFill>
          <a:schemeClr val="tx1"/>
        </a:solidFill>
        <a:latin typeface="Helvetica 75 Bold" panose="020B0804020202020204" pitchFamily="34" charset="0"/>
        <a:ea typeface="+mn-ea"/>
        <a:cs typeface="+mn-cs"/>
      </a:defRPr>
    </a:lvl2pPr>
    <a:lvl3pPr marL="914400" algn="l" defTabSz="914400" rtl="0" eaLnBrk="1" latinLnBrk="0" hangingPunct="1">
      <a:defRPr sz="1000" kern="1200">
        <a:solidFill>
          <a:schemeClr val="tx1"/>
        </a:solidFill>
        <a:latin typeface="Helvetica 75 Bold" panose="020B0804020202020204" pitchFamily="34" charset="0"/>
        <a:ea typeface="+mn-ea"/>
        <a:cs typeface="+mn-cs"/>
      </a:defRPr>
    </a:lvl3pPr>
    <a:lvl4pPr marL="1371600" algn="l" defTabSz="914400" rtl="0" eaLnBrk="1" latinLnBrk="0" hangingPunct="1">
      <a:defRPr sz="1000" kern="1200">
        <a:solidFill>
          <a:schemeClr val="tx1"/>
        </a:solidFill>
        <a:latin typeface="Helvetica 75 Bold" panose="020B0804020202020204" pitchFamily="34" charset="0"/>
        <a:ea typeface="+mn-ea"/>
        <a:cs typeface="+mn-cs"/>
      </a:defRPr>
    </a:lvl4pPr>
    <a:lvl5pPr marL="1828800" algn="l" defTabSz="914400" rtl="0" eaLnBrk="1" latinLnBrk="0" hangingPunct="1">
      <a:defRPr sz="1000" kern="1200">
        <a:solidFill>
          <a:schemeClr val="tx1"/>
        </a:solidFill>
        <a:latin typeface="Helvetica 75 Bold" panose="020B08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a:t>
            </a:fld>
            <a:endParaRPr lang="en-GB"/>
          </a:p>
        </p:txBody>
      </p:sp>
    </p:spTree>
    <p:extLst>
      <p:ext uri="{BB962C8B-B14F-4D97-AF65-F5344CB8AC3E}">
        <p14:creationId xmlns:p14="http://schemas.microsoft.com/office/powerpoint/2010/main" val="294066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10</a:t>
            </a:fld>
            <a:endParaRPr lang="en-GB"/>
          </a:p>
        </p:txBody>
      </p:sp>
    </p:spTree>
    <p:extLst>
      <p:ext uri="{BB962C8B-B14F-4D97-AF65-F5344CB8AC3E}">
        <p14:creationId xmlns:p14="http://schemas.microsoft.com/office/powerpoint/2010/main" val="325197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11</a:t>
            </a:fld>
            <a:endParaRPr lang="en-GB"/>
          </a:p>
        </p:txBody>
      </p:sp>
    </p:spTree>
    <p:extLst>
      <p:ext uri="{BB962C8B-B14F-4D97-AF65-F5344CB8AC3E}">
        <p14:creationId xmlns:p14="http://schemas.microsoft.com/office/powerpoint/2010/main" val="303493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12</a:t>
            </a:fld>
            <a:endParaRPr lang="en-GB"/>
          </a:p>
        </p:txBody>
      </p:sp>
    </p:spTree>
    <p:extLst>
      <p:ext uri="{BB962C8B-B14F-4D97-AF65-F5344CB8AC3E}">
        <p14:creationId xmlns:p14="http://schemas.microsoft.com/office/powerpoint/2010/main" val="116623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13</a:t>
            </a:fld>
            <a:endParaRPr lang="en-GB"/>
          </a:p>
        </p:txBody>
      </p:sp>
    </p:spTree>
    <p:extLst>
      <p:ext uri="{BB962C8B-B14F-4D97-AF65-F5344CB8AC3E}">
        <p14:creationId xmlns:p14="http://schemas.microsoft.com/office/powerpoint/2010/main" val="219327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14</a:t>
            </a:fld>
            <a:endParaRPr lang="en-GB"/>
          </a:p>
        </p:txBody>
      </p:sp>
    </p:spTree>
    <p:extLst>
      <p:ext uri="{BB962C8B-B14F-4D97-AF65-F5344CB8AC3E}">
        <p14:creationId xmlns:p14="http://schemas.microsoft.com/office/powerpoint/2010/main" val="268232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15</a:t>
            </a:fld>
            <a:endParaRPr lang="en-GB"/>
          </a:p>
        </p:txBody>
      </p:sp>
    </p:spTree>
    <p:extLst>
      <p:ext uri="{BB962C8B-B14F-4D97-AF65-F5344CB8AC3E}">
        <p14:creationId xmlns:p14="http://schemas.microsoft.com/office/powerpoint/2010/main" val="370103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16</a:t>
            </a:fld>
            <a:endParaRPr lang="en-GB"/>
          </a:p>
        </p:txBody>
      </p:sp>
    </p:spTree>
    <p:extLst>
      <p:ext uri="{BB962C8B-B14F-4D97-AF65-F5344CB8AC3E}">
        <p14:creationId xmlns:p14="http://schemas.microsoft.com/office/powerpoint/2010/main" val="256831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17</a:t>
            </a:fld>
            <a:endParaRPr lang="en-GB"/>
          </a:p>
        </p:txBody>
      </p:sp>
    </p:spTree>
    <p:extLst>
      <p:ext uri="{BB962C8B-B14F-4D97-AF65-F5344CB8AC3E}">
        <p14:creationId xmlns:p14="http://schemas.microsoft.com/office/powerpoint/2010/main" val="290062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18</a:t>
            </a:fld>
            <a:endParaRPr lang="en-GB"/>
          </a:p>
        </p:txBody>
      </p:sp>
    </p:spTree>
    <p:extLst>
      <p:ext uri="{BB962C8B-B14F-4D97-AF65-F5344CB8AC3E}">
        <p14:creationId xmlns:p14="http://schemas.microsoft.com/office/powerpoint/2010/main" val="425421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19</a:t>
            </a:fld>
            <a:endParaRPr lang="en-GB"/>
          </a:p>
        </p:txBody>
      </p:sp>
    </p:spTree>
    <p:extLst>
      <p:ext uri="{BB962C8B-B14F-4D97-AF65-F5344CB8AC3E}">
        <p14:creationId xmlns:p14="http://schemas.microsoft.com/office/powerpoint/2010/main" val="4324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a:t>
            </a:fld>
            <a:endParaRPr lang="en-GB"/>
          </a:p>
        </p:txBody>
      </p:sp>
    </p:spTree>
    <p:extLst>
      <p:ext uri="{BB962C8B-B14F-4D97-AF65-F5344CB8AC3E}">
        <p14:creationId xmlns:p14="http://schemas.microsoft.com/office/powerpoint/2010/main" val="190812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20</a:t>
            </a:fld>
            <a:endParaRPr lang="en-GB"/>
          </a:p>
        </p:txBody>
      </p:sp>
    </p:spTree>
    <p:extLst>
      <p:ext uri="{BB962C8B-B14F-4D97-AF65-F5344CB8AC3E}">
        <p14:creationId xmlns:p14="http://schemas.microsoft.com/office/powerpoint/2010/main" val="121563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21</a:t>
            </a:fld>
            <a:endParaRPr lang="en-GB"/>
          </a:p>
        </p:txBody>
      </p:sp>
    </p:spTree>
    <p:extLst>
      <p:ext uri="{BB962C8B-B14F-4D97-AF65-F5344CB8AC3E}">
        <p14:creationId xmlns:p14="http://schemas.microsoft.com/office/powerpoint/2010/main" val="420126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22</a:t>
            </a:fld>
            <a:endParaRPr lang="en-GB"/>
          </a:p>
        </p:txBody>
      </p:sp>
    </p:spTree>
    <p:extLst>
      <p:ext uri="{BB962C8B-B14F-4D97-AF65-F5344CB8AC3E}">
        <p14:creationId xmlns:p14="http://schemas.microsoft.com/office/powerpoint/2010/main" val="124044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23</a:t>
            </a:fld>
            <a:endParaRPr lang="en-GB"/>
          </a:p>
        </p:txBody>
      </p:sp>
    </p:spTree>
    <p:extLst>
      <p:ext uri="{BB962C8B-B14F-4D97-AF65-F5344CB8AC3E}">
        <p14:creationId xmlns:p14="http://schemas.microsoft.com/office/powerpoint/2010/main" val="173490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24</a:t>
            </a:fld>
            <a:endParaRPr lang="en-GB"/>
          </a:p>
        </p:txBody>
      </p:sp>
    </p:spTree>
    <p:extLst>
      <p:ext uri="{BB962C8B-B14F-4D97-AF65-F5344CB8AC3E}">
        <p14:creationId xmlns:p14="http://schemas.microsoft.com/office/powerpoint/2010/main" val="143312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25</a:t>
            </a:fld>
            <a:endParaRPr lang="en-GB"/>
          </a:p>
        </p:txBody>
      </p:sp>
    </p:spTree>
    <p:extLst>
      <p:ext uri="{BB962C8B-B14F-4D97-AF65-F5344CB8AC3E}">
        <p14:creationId xmlns:p14="http://schemas.microsoft.com/office/powerpoint/2010/main" val="423926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26</a:t>
            </a:fld>
            <a:endParaRPr lang="en-GB"/>
          </a:p>
        </p:txBody>
      </p:sp>
    </p:spTree>
    <p:extLst>
      <p:ext uri="{BB962C8B-B14F-4D97-AF65-F5344CB8AC3E}">
        <p14:creationId xmlns:p14="http://schemas.microsoft.com/office/powerpoint/2010/main" val="327166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27</a:t>
            </a:fld>
            <a:endParaRPr lang="en-GB"/>
          </a:p>
        </p:txBody>
      </p:sp>
    </p:spTree>
    <p:extLst>
      <p:ext uri="{BB962C8B-B14F-4D97-AF65-F5344CB8AC3E}">
        <p14:creationId xmlns:p14="http://schemas.microsoft.com/office/powerpoint/2010/main" val="339752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3</a:t>
            </a:fld>
            <a:endParaRPr lang="en-GB"/>
          </a:p>
        </p:txBody>
      </p:sp>
    </p:spTree>
    <p:extLst>
      <p:ext uri="{BB962C8B-B14F-4D97-AF65-F5344CB8AC3E}">
        <p14:creationId xmlns:p14="http://schemas.microsoft.com/office/powerpoint/2010/main" val="310999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4</a:t>
            </a:fld>
            <a:endParaRPr lang="en-GB"/>
          </a:p>
        </p:txBody>
      </p:sp>
    </p:spTree>
    <p:extLst>
      <p:ext uri="{BB962C8B-B14F-4D97-AF65-F5344CB8AC3E}">
        <p14:creationId xmlns:p14="http://schemas.microsoft.com/office/powerpoint/2010/main" val="286199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5</a:t>
            </a:fld>
            <a:endParaRPr lang="en-GB"/>
          </a:p>
        </p:txBody>
      </p:sp>
    </p:spTree>
    <p:extLst>
      <p:ext uri="{BB962C8B-B14F-4D97-AF65-F5344CB8AC3E}">
        <p14:creationId xmlns:p14="http://schemas.microsoft.com/office/powerpoint/2010/main" val="371915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6</a:t>
            </a:fld>
            <a:endParaRPr lang="en-GB"/>
          </a:p>
        </p:txBody>
      </p:sp>
    </p:spTree>
    <p:extLst>
      <p:ext uri="{BB962C8B-B14F-4D97-AF65-F5344CB8AC3E}">
        <p14:creationId xmlns:p14="http://schemas.microsoft.com/office/powerpoint/2010/main" val="228725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7</a:t>
            </a:fld>
            <a:endParaRPr lang="en-GB"/>
          </a:p>
        </p:txBody>
      </p:sp>
    </p:spTree>
    <p:extLst>
      <p:ext uri="{BB962C8B-B14F-4D97-AF65-F5344CB8AC3E}">
        <p14:creationId xmlns:p14="http://schemas.microsoft.com/office/powerpoint/2010/main" val="67746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8</a:t>
            </a:fld>
            <a:endParaRPr lang="en-GB"/>
          </a:p>
        </p:txBody>
      </p:sp>
    </p:spTree>
    <p:extLst>
      <p:ext uri="{BB962C8B-B14F-4D97-AF65-F5344CB8AC3E}">
        <p14:creationId xmlns:p14="http://schemas.microsoft.com/office/powerpoint/2010/main" val="270287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r>
              <a:rPr lang="en-GB"/>
              <a:t>Tajemnica Orange Polska S.A. - Confidential</a:t>
            </a:r>
          </a:p>
        </p:txBody>
      </p:sp>
      <p:sp>
        <p:nvSpPr>
          <p:cNvPr id="5" name="Symbol zastępczy numeru slajdu 4"/>
          <p:cNvSpPr>
            <a:spLocks noGrp="1"/>
          </p:cNvSpPr>
          <p:nvPr>
            <p:ph type="sldNum" sz="quarter" idx="5"/>
          </p:nvPr>
        </p:nvSpPr>
        <p:spPr/>
        <p:txBody>
          <a:bodyPr/>
          <a:lstStyle/>
          <a:p>
            <a:fld id="{885932DF-9606-4758-A2B5-AF1153FB1ABB}" type="slidenum">
              <a:rPr lang="en-GB" smtClean="0"/>
              <a:pPr/>
              <a:t>9</a:t>
            </a:fld>
            <a:endParaRPr lang="en-GB"/>
          </a:p>
        </p:txBody>
      </p:sp>
    </p:spTree>
    <p:extLst>
      <p:ext uri="{BB962C8B-B14F-4D97-AF65-F5344CB8AC3E}">
        <p14:creationId xmlns:p14="http://schemas.microsoft.com/office/powerpoint/2010/main" val="142917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199" y="1183484"/>
            <a:ext cx="8516475" cy="3366291"/>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pl-PL" noProof="0" dirty="0"/>
              <a:t>Kliknij, aby edytować tekst</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a:p>
            <a:pPr lvl="5"/>
            <a:r>
              <a:rPr lang="pl-PL" noProof="0" dirty="0"/>
              <a:t>Szósty poziom</a:t>
            </a:r>
          </a:p>
        </p:txBody>
      </p:sp>
      <p:sp>
        <p:nvSpPr>
          <p:cNvPr id="4" name="Title 3"/>
          <p:cNvSpPr>
            <a:spLocks noGrp="1"/>
          </p:cNvSpPr>
          <p:nvPr>
            <p:ph type="title" hasCustomPrompt="1"/>
          </p:nvPr>
        </p:nvSpPr>
        <p:spPr/>
        <p:txBody>
          <a:bodyPr/>
          <a:lstStyle/>
          <a:p>
            <a:r>
              <a:rPr lang="pl-PL" noProof="0" dirty="0"/>
              <a:t>Kliknij, aby edytować tytuł</a:t>
            </a:r>
            <a:endParaRPr lang="en-GB" dirty="0"/>
          </a:p>
        </p:txBody>
      </p:sp>
    </p:spTree>
    <p:extLst>
      <p:ext uri="{BB962C8B-B14F-4D97-AF65-F5344CB8AC3E}">
        <p14:creationId xmlns:p14="http://schemas.microsoft.com/office/powerpoint/2010/main" val="20353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0FDF4D-FEED-4C5C-85B4-DCFC7FE95CA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AA6F8D2-9738-4830-B0EE-044B40AA9C4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E4F6EDF-E2B6-427E-8FF0-97FF029CF233}"/>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5" name="Symbol zastępczy stopki 4">
            <a:extLst>
              <a:ext uri="{FF2B5EF4-FFF2-40B4-BE49-F238E27FC236}">
                <a16:creationId xmlns:a16="http://schemas.microsoft.com/office/drawing/2014/main" id="{BE7CA422-E7D4-479A-97F5-778D73D5B0C9}"/>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F916D523-455D-4B7D-ADF5-61C4F1EC9F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14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762DCD-0527-46B0-923F-CBE395D01893}"/>
              </a:ext>
            </a:extLst>
          </p:cNvPr>
          <p:cNvSpPr>
            <a:spLocks noGrp="1"/>
          </p:cNvSpPr>
          <p:nvPr>
            <p:ph type="title"/>
          </p:nvPr>
        </p:nvSpPr>
        <p:spPr>
          <a:xfrm>
            <a:off x="623888" y="1282304"/>
            <a:ext cx="7886700" cy="2139553"/>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B3840CD8-F071-4BCB-BAC3-CFE0F24C21D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D1DCFF06-73D8-4D82-9B04-D58F2CA92954}"/>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5" name="Symbol zastępczy stopki 4">
            <a:extLst>
              <a:ext uri="{FF2B5EF4-FFF2-40B4-BE49-F238E27FC236}">
                <a16:creationId xmlns:a16="http://schemas.microsoft.com/office/drawing/2014/main" id="{3DCB28EE-6A2C-4403-8284-C7E6FFA4D889}"/>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3F30B06C-6B09-4CD7-A3B9-5D001361C67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258959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2D94BD-3E64-4C7B-9020-6EE4EB7BFE7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5B6E6A0-92CB-446A-8B58-D81477792314}"/>
              </a:ext>
            </a:extLst>
          </p:cNvPr>
          <p:cNvSpPr>
            <a:spLocks noGrp="1"/>
          </p:cNvSpPr>
          <p:nvPr>
            <p:ph sz="half" idx="1"/>
          </p:nvPr>
        </p:nvSpPr>
        <p:spPr>
          <a:xfrm>
            <a:off x="628650" y="1369219"/>
            <a:ext cx="3886200" cy="326350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D696A49-B7E5-4354-B522-20E56AE7671D}"/>
              </a:ext>
            </a:extLst>
          </p:cNvPr>
          <p:cNvSpPr>
            <a:spLocks noGrp="1"/>
          </p:cNvSpPr>
          <p:nvPr>
            <p:ph sz="half" idx="2"/>
          </p:nvPr>
        </p:nvSpPr>
        <p:spPr>
          <a:xfrm>
            <a:off x="4629150" y="1369219"/>
            <a:ext cx="3886200" cy="326350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254C3BC-8BFE-4506-9F68-07730086BF35}"/>
              </a:ext>
            </a:extLst>
          </p:cNvPr>
          <p:cNvSpPr>
            <a:spLocks noGrp="1"/>
          </p:cNvSpPr>
          <p:nvPr>
            <p:ph type="dt" sz="half" idx="10"/>
          </p:nvPr>
        </p:nvSpPr>
        <p:spPr/>
        <p:txBody>
          <a:bodyPr/>
          <a:lstStyle/>
          <a:p>
            <a:fld id="{EB712588-04B1-427B-82EE-E8DB90309F08}" type="datetimeFigureOut">
              <a:rPr lang="en-US" smtClean="0"/>
              <a:t>3/3/2021</a:t>
            </a:fld>
            <a:endParaRPr lang="en-US" dirty="0"/>
          </a:p>
        </p:txBody>
      </p:sp>
      <p:sp>
        <p:nvSpPr>
          <p:cNvPr id="6" name="Symbol zastępczy stopki 5">
            <a:extLst>
              <a:ext uri="{FF2B5EF4-FFF2-40B4-BE49-F238E27FC236}">
                <a16:creationId xmlns:a16="http://schemas.microsoft.com/office/drawing/2014/main" id="{8F03BF86-FD6D-48FD-8A16-94C0B375AE5C}"/>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01C9A0EF-AAA3-4650-B3C5-B2B0C2A0EF3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393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3CF839-3E37-4AFD-92B7-BF6A6957D630}"/>
              </a:ext>
            </a:extLst>
          </p:cNvPr>
          <p:cNvSpPr>
            <a:spLocks noGrp="1"/>
          </p:cNvSpPr>
          <p:nvPr>
            <p:ph type="title"/>
          </p:nvPr>
        </p:nvSpPr>
        <p:spPr>
          <a:xfrm>
            <a:off x="629841" y="273844"/>
            <a:ext cx="7886700" cy="994172"/>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A93A1E4-2747-4081-AD42-931EB0A5AE5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2DE30551-F2AD-4F04-9E39-E898489A55B0}"/>
              </a:ext>
            </a:extLst>
          </p:cNvPr>
          <p:cNvSpPr>
            <a:spLocks noGrp="1"/>
          </p:cNvSpPr>
          <p:nvPr>
            <p:ph sz="half" idx="2"/>
          </p:nvPr>
        </p:nvSpPr>
        <p:spPr>
          <a:xfrm>
            <a:off x="629842" y="1878806"/>
            <a:ext cx="3868340" cy="276344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B2A9B30-06E2-4E09-95EF-BF0CBF18448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25CF222D-C987-4EF0-AF90-9D19CA14A50B}"/>
              </a:ext>
            </a:extLst>
          </p:cNvPr>
          <p:cNvSpPr>
            <a:spLocks noGrp="1"/>
          </p:cNvSpPr>
          <p:nvPr>
            <p:ph sz="quarter" idx="4"/>
          </p:nvPr>
        </p:nvSpPr>
        <p:spPr>
          <a:xfrm>
            <a:off x="4629150" y="1878806"/>
            <a:ext cx="3887391" cy="276344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A049BBA-9F19-4685-A645-F1A8BFE21E73}"/>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8" name="Symbol zastępczy stopki 7">
            <a:extLst>
              <a:ext uri="{FF2B5EF4-FFF2-40B4-BE49-F238E27FC236}">
                <a16:creationId xmlns:a16="http://schemas.microsoft.com/office/drawing/2014/main" id="{F21F9580-8964-4EAF-B21D-E465C0DCCDEB}"/>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C6F951A0-AAAB-4203-8E65-5B614238216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51321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C7C8B-A7F2-41C5-A45E-58AF0A84C16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7FCCF95-52A7-4ECD-81F3-0ADA8FCEB238}"/>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4" name="Symbol zastępczy stopki 3">
            <a:extLst>
              <a:ext uri="{FF2B5EF4-FFF2-40B4-BE49-F238E27FC236}">
                <a16:creationId xmlns:a16="http://schemas.microsoft.com/office/drawing/2014/main" id="{4953EE4E-9D78-4CCD-9065-8F9381918A95}"/>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E5736A6C-F590-45D7-B34B-2D3FE8E6574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497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CA11DC2-EF6B-4957-B8FD-950951993DB8}"/>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3" name="Symbol zastępczy stopki 2">
            <a:extLst>
              <a:ext uri="{FF2B5EF4-FFF2-40B4-BE49-F238E27FC236}">
                <a16:creationId xmlns:a16="http://schemas.microsoft.com/office/drawing/2014/main" id="{786AEF53-B1FB-4386-8FE6-C602B800576D}"/>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17EFE3C9-E73A-491F-A007-AA5DD3F8761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93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FD72CD-80F2-4366-B4D1-F9DE509AE0ED}"/>
              </a:ext>
            </a:extLst>
          </p:cNvPr>
          <p:cNvSpPr>
            <a:spLocks noGrp="1"/>
          </p:cNvSpPr>
          <p:nvPr>
            <p:ph type="title"/>
          </p:nvPr>
        </p:nvSpPr>
        <p:spPr>
          <a:xfrm>
            <a:off x="629841" y="342900"/>
            <a:ext cx="2949178" cy="120015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C7FDA457-B0E5-4AE1-9FE2-9A818B82B4C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51B6CF4-FA82-49DF-8CCD-69EB7EF6795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4">
            <a:extLst>
              <a:ext uri="{FF2B5EF4-FFF2-40B4-BE49-F238E27FC236}">
                <a16:creationId xmlns:a16="http://schemas.microsoft.com/office/drawing/2014/main" id="{98B3A581-10EB-451B-AD87-88F2C015E389}"/>
              </a:ext>
            </a:extLst>
          </p:cNvPr>
          <p:cNvSpPr>
            <a:spLocks noGrp="1"/>
          </p:cNvSpPr>
          <p:nvPr>
            <p:ph type="dt" sz="half" idx="10"/>
          </p:nvPr>
        </p:nvSpPr>
        <p:spPr/>
        <p:txBody>
          <a:bodyPr/>
          <a:lstStyle/>
          <a:p>
            <a:fld id="{42A54C80-263E-416B-A8E0-580EDEADCBDC}" type="datetimeFigureOut">
              <a:rPr lang="en-US" smtClean="0"/>
              <a:t>3/3/2021</a:t>
            </a:fld>
            <a:endParaRPr lang="en-US" dirty="0"/>
          </a:p>
        </p:txBody>
      </p:sp>
      <p:sp>
        <p:nvSpPr>
          <p:cNvPr id="6" name="Symbol zastępczy stopki 5">
            <a:extLst>
              <a:ext uri="{FF2B5EF4-FFF2-40B4-BE49-F238E27FC236}">
                <a16:creationId xmlns:a16="http://schemas.microsoft.com/office/drawing/2014/main" id="{18C10981-8A75-4CF9-BDF3-881138AE7BE6}"/>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47BD448A-4C65-4EDB-B320-8CECB0B331F3}"/>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3976984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D4E710-848A-41AF-B32C-ADE9052CD06C}"/>
              </a:ext>
            </a:extLst>
          </p:cNvPr>
          <p:cNvSpPr>
            <a:spLocks noGrp="1"/>
          </p:cNvSpPr>
          <p:nvPr>
            <p:ph type="title"/>
          </p:nvPr>
        </p:nvSpPr>
        <p:spPr>
          <a:xfrm>
            <a:off x="629841" y="342900"/>
            <a:ext cx="2949178" cy="120015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3625FB47-9E13-4130-873D-310FE66C498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B7AFCF58-81FF-42BA-9947-8A6DBEC1F32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4">
            <a:extLst>
              <a:ext uri="{FF2B5EF4-FFF2-40B4-BE49-F238E27FC236}">
                <a16:creationId xmlns:a16="http://schemas.microsoft.com/office/drawing/2014/main" id="{80B48424-16AB-45A5-A15D-4542B405BD24}"/>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6" name="Symbol zastępczy stopki 5">
            <a:extLst>
              <a:ext uri="{FF2B5EF4-FFF2-40B4-BE49-F238E27FC236}">
                <a16:creationId xmlns:a16="http://schemas.microsoft.com/office/drawing/2014/main" id="{938DCAEE-16D0-4679-8D0D-FE4B70B891EE}"/>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CA8A7349-D05C-428B-9E6C-0009D0214FC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588070"/>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625F80-5AA1-4173-8C47-849D93AE9A2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0CCD59E-07F4-40E9-9B74-1F0EF9354B73}"/>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044ABFC-9F63-4B37-AE9C-4E8B22D8E42C}"/>
              </a:ext>
            </a:extLst>
          </p:cNvPr>
          <p:cNvSpPr>
            <a:spLocks noGrp="1"/>
          </p:cNvSpPr>
          <p:nvPr>
            <p:ph type="dt" sz="half" idx="10"/>
          </p:nvPr>
        </p:nvSpPr>
        <p:spPr/>
        <p:txBody>
          <a:bodyPr/>
          <a:lstStyle/>
          <a:p>
            <a:fld id="{55C6B4A9-1611-4792-9094-5F34BCA07E0B}" type="datetimeFigureOut">
              <a:rPr lang="en-US" smtClean="0"/>
              <a:t>3/3/2021</a:t>
            </a:fld>
            <a:endParaRPr lang="en-US" dirty="0"/>
          </a:p>
        </p:txBody>
      </p:sp>
      <p:sp>
        <p:nvSpPr>
          <p:cNvPr id="5" name="Symbol zastępczy stopki 4">
            <a:extLst>
              <a:ext uri="{FF2B5EF4-FFF2-40B4-BE49-F238E27FC236}">
                <a16:creationId xmlns:a16="http://schemas.microsoft.com/office/drawing/2014/main" id="{719E9AFB-6E0C-41E0-A2CC-CDDEBAD7AB66}"/>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C73ED5A5-4A4F-46C8-827C-A5F338B4C4C2}"/>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8071652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3497DA9-51FA-4EA9-903F-E3FA21E4FEFA}"/>
              </a:ext>
            </a:extLst>
          </p:cNvPr>
          <p:cNvSpPr>
            <a:spLocks noGrp="1"/>
          </p:cNvSpPr>
          <p:nvPr>
            <p:ph type="title" orient="vert"/>
          </p:nvPr>
        </p:nvSpPr>
        <p:spPr>
          <a:xfrm>
            <a:off x="6543675" y="273844"/>
            <a:ext cx="1971675" cy="4358879"/>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B48DB17-18CE-4E30-938B-5A86B2A95B17}"/>
              </a:ext>
            </a:extLst>
          </p:cNvPr>
          <p:cNvSpPr>
            <a:spLocks noGrp="1"/>
          </p:cNvSpPr>
          <p:nvPr>
            <p:ph type="body" orient="vert" idx="1"/>
          </p:nvPr>
        </p:nvSpPr>
        <p:spPr>
          <a:xfrm>
            <a:off x="628650" y="273844"/>
            <a:ext cx="5800725" cy="435887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10FAA1-F606-4C31-93C3-4AC03BA97996}"/>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5" name="Symbol zastępczy stopki 4">
            <a:extLst>
              <a:ext uri="{FF2B5EF4-FFF2-40B4-BE49-F238E27FC236}">
                <a16:creationId xmlns:a16="http://schemas.microsoft.com/office/drawing/2014/main" id="{4B022ABA-CB1A-491A-9187-FA051499EA35}"/>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5FD20404-4692-430E-AC64-C05D28D19A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64347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3536" y="268288"/>
            <a:ext cx="4829288" cy="2301875"/>
          </a:xfrm>
        </p:spPr>
        <p:txBody>
          <a:bodyPr>
            <a:noAutofit/>
          </a:bodyPr>
          <a:lstStyle>
            <a:lvl1pPr algn="l">
              <a:lnSpc>
                <a:spcPct val="85000"/>
              </a:lnSpc>
              <a:defRPr sz="5500" baseline="0">
                <a:solidFill>
                  <a:schemeClr val="tx1"/>
                </a:solidFill>
              </a:defRPr>
            </a:lvl1pPr>
          </a:lstStyle>
          <a:p>
            <a:r>
              <a:rPr lang="pl-PL" noProof="0" dirty="0"/>
              <a:t>Kliknij, aby edytować tytuł</a:t>
            </a:r>
          </a:p>
        </p:txBody>
      </p:sp>
      <p:sp>
        <p:nvSpPr>
          <p:cNvPr id="42" name="Subtitle 2"/>
          <p:cNvSpPr>
            <a:spLocks noGrp="1"/>
          </p:cNvSpPr>
          <p:nvPr>
            <p:ph type="subTitle" idx="1" hasCustomPrompt="1"/>
          </p:nvPr>
        </p:nvSpPr>
        <p:spPr>
          <a:xfrm>
            <a:off x="314325" y="2704144"/>
            <a:ext cx="4827547" cy="966156"/>
          </a:xfrm>
        </p:spPr>
        <p:txBody>
          <a:bodyPr/>
          <a:lstStyle>
            <a:lvl1pPr marL="0" indent="0" algn="l">
              <a:buNone/>
              <a:defRPr baseline="0">
                <a:solidFill>
                  <a:schemeClr val="tx1"/>
                </a:solidFill>
              </a:defRPr>
            </a:lvl1pPr>
            <a:lvl2pPr marL="180975" indent="-180975" algn="l">
              <a:buClr>
                <a:schemeClr val="bg2"/>
              </a:buClr>
              <a:buSzPct val="100000"/>
              <a:buFont typeface="Wingdings" panose="05000000000000000000" pitchFamily="2" charset="2"/>
              <a:buChar char="§"/>
              <a:defRPr>
                <a:solidFill>
                  <a:schemeClr val="tx1"/>
                </a:solidFill>
              </a:defRPr>
            </a:lvl2pPr>
            <a:lvl3pPr marL="406800" indent="-190800" algn="l">
              <a:spcBef>
                <a:spcPts val="336"/>
              </a:spcBef>
              <a:buClrTx/>
              <a:buFont typeface="Helvetica 55 Roman" panose="020B0604020202020204" pitchFamily="34" charset="0"/>
              <a:buChar char="–"/>
              <a:defRPr>
                <a:solidFill>
                  <a:schemeClr val="tx1"/>
                </a:solidFill>
                <a:latin typeface="Helvetica 55 Roman" panose="020B0604020202020204" pitchFamily="34" charset="0"/>
              </a:defRPr>
            </a:lvl3pPr>
            <a:lvl4pPr marL="594000" indent="-172800" algn="l">
              <a:spcBef>
                <a:spcPts val="24"/>
              </a:spcBef>
              <a:buFont typeface="Helvetica 55 Roman" panose="020B0604020202020204" pitchFamily="34" charset="0"/>
              <a:buChar char="–"/>
              <a:defRPr>
                <a:solidFill>
                  <a:schemeClr val="tx1"/>
                </a:solidFill>
              </a:defRPr>
            </a:lvl4pPr>
            <a:lvl5pPr marL="799200" indent="-190800" algn="l">
              <a:buFont typeface="Helvetica 55 Roman" panose="020B0604020202020204" pitchFamily="34" charset="0"/>
              <a:buChar char="–"/>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imię i nazwisko prezentera </a:t>
            </a:r>
          </a:p>
        </p:txBody>
      </p:sp>
    </p:spTree>
    <p:extLst>
      <p:ext uri="{BB962C8B-B14F-4D97-AF65-F5344CB8AC3E}">
        <p14:creationId xmlns:p14="http://schemas.microsoft.com/office/powerpoint/2010/main" val="7470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ść">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13209" y="268292"/>
            <a:ext cx="8516466" cy="4284658"/>
          </a:xfrm>
        </p:spPr>
        <p:txBody>
          <a:bodyPr/>
          <a:lstStyle>
            <a:lvl1pPr>
              <a:spcBef>
                <a:spcPts val="0"/>
              </a:spcBef>
              <a:defRPr sz="3000"/>
            </a:lvl1pPr>
            <a:lvl2pPr marL="361950" indent="-361950">
              <a:spcBef>
                <a:spcPts val="0"/>
              </a:spcBef>
              <a:buClrTx/>
              <a:buSzPct val="100000"/>
              <a:buFont typeface="+mj-lt"/>
              <a:buAutoNum type="arabicPeriod"/>
              <a:defRPr sz="3000"/>
            </a:lvl2pPr>
            <a:lvl3pPr>
              <a:defRPr sz="1800"/>
            </a:lvl3pPr>
            <a:lvl4pPr>
              <a:defRPr sz="1800"/>
            </a:lvl4pPr>
            <a:lvl5pPr>
              <a:defRPr sz="1800"/>
            </a:lvl5pPr>
          </a:lstStyle>
          <a:p>
            <a:pPr lvl="0"/>
            <a:r>
              <a:rPr lang="pl-PL" noProof="0" dirty="0"/>
              <a:t>Kliknij, aby edytować treść</a:t>
            </a:r>
          </a:p>
          <a:p>
            <a:pPr lvl="1"/>
            <a:r>
              <a:rPr lang="pl-PL" noProof="0" dirty="0"/>
              <a:t>Drugi poziom</a:t>
            </a:r>
          </a:p>
        </p:txBody>
      </p:sp>
    </p:spTree>
    <p:extLst>
      <p:ext uri="{BB962C8B-B14F-4D97-AF65-F5344CB8AC3E}">
        <p14:creationId xmlns:p14="http://schemas.microsoft.com/office/powerpoint/2010/main" val="21277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13769" y="268288"/>
            <a:ext cx="6096839" cy="4281487"/>
          </a:xfrm>
        </p:spPr>
        <p:txBody>
          <a:bodyPr>
            <a:normAutofit/>
          </a:bodyPr>
          <a:lstStyle>
            <a:lvl1pPr>
              <a:lnSpc>
                <a:spcPct val="85000"/>
              </a:lnSpc>
              <a:spcBef>
                <a:spcPts val="0"/>
              </a:spcBef>
              <a:buNone/>
              <a:defRPr sz="5500" baseline="0"/>
            </a:lvl1pPr>
            <a:lvl2pPr>
              <a:lnSpc>
                <a:spcPct val="85000"/>
              </a:lnSpc>
              <a:spcBef>
                <a:spcPts val="0"/>
              </a:spcBef>
              <a:defRPr sz="5500"/>
            </a:lvl2pPr>
            <a:lvl3pPr>
              <a:defRPr sz="5500"/>
            </a:lvl3pPr>
            <a:lvl4pPr>
              <a:defRPr sz="5500"/>
            </a:lvl4pPr>
            <a:lvl5pPr>
              <a:defRPr sz="5500"/>
            </a:lvl5pPr>
          </a:lstStyle>
          <a:p>
            <a:pPr lvl="0"/>
            <a:r>
              <a:rPr lang="pl-PL" noProof="0" dirty="0"/>
              <a:t>Kliknij, aby edytować numer rozdziału</a:t>
            </a:r>
          </a:p>
          <a:p>
            <a:pPr lvl="1"/>
            <a:r>
              <a:rPr lang="pl-PL" noProof="0" dirty="0"/>
              <a:t>Drugi poziom</a:t>
            </a:r>
          </a:p>
        </p:txBody>
      </p:sp>
    </p:spTree>
    <p:extLst>
      <p:ext uri="{BB962C8B-B14F-4D97-AF65-F5344CB8AC3E}">
        <p14:creationId xmlns:p14="http://schemas.microsoft.com/office/powerpoint/2010/main" val="62480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3200" y="1183698"/>
            <a:ext cx="3968055" cy="3366077"/>
          </a:xfrm>
        </p:spPr>
        <p:txBody>
          <a:bodyPr>
            <a:normAutofit/>
          </a:bodyPr>
          <a:lstStyle>
            <a:lvl1pPr>
              <a:defRPr sz="1400" baseline="0"/>
            </a:lvl1pPr>
            <a:lvl2pPr>
              <a:defRPr sz="1400" baseline="0">
                <a:solidFill>
                  <a:schemeClr val="tx1"/>
                </a:solidFill>
              </a:defRPr>
            </a:lvl2pPr>
            <a:lvl3pPr>
              <a:defRPr sz="1400" baseline="0">
                <a:solidFill>
                  <a:schemeClr val="tx1"/>
                </a:solidFill>
              </a:defRPr>
            </a:lvl3pPr>
            <a:lvl4pPr>
              <a:defRPr sz="1400" baseline="0">
                <a:solidFill>
                  <a:schemeClr val="tx1"/>
                </a:solidFill>
              </a:defRPr>
            </a:lvl4pPr>
            <a:lvl5pPr>
              <a:defRPr sz="1400" baseline="0">
                <a:solidFill>
                  <a:schemeClr val="tx1"/>
                </a:solidFill>
              </a:defRPr>
            </a:lvl5pPr>
            <a:lvl6pPr>
              <a:defRPr sz="1400"/>
            </a:lvl6pPr>
            <a:lvl7pPr>
              <a:defRPr sz="1800"/>
            </a:lvl7pPr>
            <a:lvl8pPr>
              <a:defRPr sz="1800"/>
            </a:lvl8pPr>
            <a:lvl9pPr>
              <a:defRPr sz="1800"/>
            </a:lvl9pPr>
          </a:lstStyle>
          <a:p>
            <a:pPr lvl="0"/>
            <a:r>
              <a:rPr lang="pl-PL" noProof="0" dirty="0"/>
              <a:t>Kliknij, aby edytować tekst</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a:p>
            <a:pPr lvl="5"/>
            <a:r>
              <a:rPr lang="pl-PL" noProof="0" dirty="0"/>
              <a:t>Szósty poziom</a:t>
            </a:r>
          </a:p>
        </p:txBody>
      </p:sp>
      <p:sp>
        <p:nvSpPr>
          <p:cNvPr id="4" name="Content Placeholder 3"/>
          <p:cNvSpPr>
            <a:spLocks noGrp="1"/>
          </p:cNvSpPr>
          <p:nvPr>
            <p:ph sz="half" idx="2" hasCustomPrompt="1"/>
          </p:nvPr>
        </p:nvSpPr>
        <p:spPr>
          <a:xfrm>
            <a:off x="4864795" y="1183698"/>
            <a:ext cx="3964880" cy="3366077"/>
          </a:xfrm>
        </p:spPr>
        <p:txBody>
          <a:bodyPr>
            <a:normAutofit/>
          </a:bodyPr>
          <a:lstStyle>
            <a:lvl1pPr>
              <a:defRPr sz="1400"/>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lvl6pPr>
            <a:lvl7pPr>
              <a:defRPr sz="1800"/>
            </a:lvl7pPr>
            <a:lvl8pPr>
              <a:defRPr sz="1800"/>
            </a:lvl8pPr>
            <a:lvl9pPr>
              <a:defRPr sz="1800"/>
            </a:lvl9pPr>
          </a:lstStyle>
          <a:p>
            <a:pPr lvl="0"/>
            <a:r>
              <a:rPr lang="pl-PL" noProof="0" dirty="0"/>
              <a:t>Kliknij, aby edytować tekst</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a:p>
            <a:pPr lvl="5"/>
            <a:r>
              <a:rPr lang="pl-PL" noProof="0" dirty="0"/>
              <a:t>Szósty poziom</a:t>
            </a:r>
          </a:p>
        </p:txBody>
      </p:sp>
      <p:sp>
        <p:nvSpPr>
          <p:cNvPr id="2" name="Title 1"/>
          <p:cNvSpPr>
            <a:spLocks noGrp="1"/>
          </p:cNvSpPr>
          <p:nvPr>
            <p:ph type="title" hasCustomPrompt="1"/>
          </p:nvPr>
        </p:nvSpPr>
        <p:spPr/>
        <p:txBody>
          <a:bodyPr/>
          <a:lstStyle/>
          <a:p>
            <a:r>
              <a:rPr lang="pl-PL" noProof="0" dirty="0"/>
              <a:t>Kliknij, aby edytować tytuł</a:t>
            </a:r>
            <a:endParaRPr lang="en-GB" dirty="0"/>
          </a:p>
        </p:txBody>
      </p:sp>
    </p:spTree>
    <p:extLst>
      <p:ext uri="{BB962C8B-B14F-4D97-AF65-F5344CB8AC3E}">
        <p14:creationId xmlns:p14="http://schemas.microsoft.com/office/powerpoint/2010/main" val="36686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noProof="0" dirty="0"/>
              <a:t>Kliknij, aby edytować tytuł</a:t>
            </a:r>
            <a:endParaRPr lang="en-GB" dirty="0"/>
          </a:p>
        </p:txBody>
      </p:sp>
    </p:spTree>
    <p:extLst>
      <p:ext uri="{BB962C8B-B14F-4D97-AF65-F5344CB8AC3E}">
        <p14:creationId xmlns:p14="http://schemas.microsoft.com/office/powerpoint/2010/main" val="419928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iki multimedialne wypełniające całą zawartość strony lub slajdu">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5143500"/>
          </a:xfrm>
        </p:spPr>
        <p:txBody>
          <a:bodyPr/>
          <a:lstStyle/>
          <a:p>
            <a:r>
              <a:rPr lang="pl-PL" noProof="0" dirty="0"/>
              <a:t>Kliknij ikonę, aby dodać zdjęcie</a:t>
            </a:r>
          </a:p>
        </p:txBody>
      </p:sp>
      <p:sp>
        <p:nvSpPr>
          <p:cNvPr id="2" name="Title 1"/>
          <p:cNvSpPr>
            <a:spLocks noGrp="1"/>
          </p:cNvSpPr>
          <p:nvPr>
            <p:ph type="title" hasCustomPrompt="1"/>
          </p:nvPr>
        </p:nvSpPr>
        <p:spPr>
          <a:xfrm>
            <a:off x="314325" y="268288"/>
            <a:ext cx="8515350" cy="741362"/>
          </a:xfrm>
        </p:spPr>
        <p:txBody>
          <a:bodyPr/>
          <a:lstStyle>
            <a:lvl1pPr>
              <a:defRPr baseline="0">
                <a:solidFill>
                  <a:srgbClr val="000000"/>
                </a:solidFill>
              </a:defRPr>
            </a:lvl1pPr>
          </a:lstStyle>
          <a:p>
            <a:r>
              <a:rPr lang="pl-PL" noProof="0" dirty="0"/>
              <a:t>Kliknij, aby edytować tytuł</a:t>
            </a:r>
          </a:p>
        </p:txBody>
      </p:sp>
    </p:spTree>
    <p:extLst>
      <p:ext uri="{BB962C8B-B14F-4D97-AF65-F5344CB8AC3E}">
        <p14:creationId xmlns:p14="http://schemas.microsoft.com/office/powerpoint/2010/main" val="18188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D51481-E709-4E7B-B8E2-097D310CB7BF}"/>
              </a:ext>
            </a:extLst>
          </p:cNvPr>
          <p:cNvSpPr>
            <a:spLocks noGrp="1"/>
          </p:cNvSpPr>
          <p:nvPr>
            <p:ph type="ctrTitle"/>
          </p:nvPr>
        </p:nvSpPr>
        <p:spPr>
          <a:xfrm>
            <a:off x="1143000" y="841772"/>
            <a:ext cx="6858000" cy="17907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ED9FE41A-0E4B-4018-AA42-D768268260D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8C0124E-F4BF-4CA2-8E8C-EE2755AFB0AC}"/>
              </a:ext>
            </a:extLst>
          </p:cNvPr>
          <p:cNvSpPr>
            <a:spLocks noGrp="1"/>
          </p:cNvSpPr>
          <p:nvPr>
            <p:ph type="dt" sz="half" idx="10"/>
          </p:nvPr>
        </p:nvSpPr>
        <p:spPr/>
        <p:txBody>
          <a:bodyPr/>
          <a:lstStyle/>
          <a:p>
            <a:fld id="{B61BEF0D-F0BB-DE4B-95CE-6DB70DBA9567}" type="datetimeFigureOut">
              <a:rPr lang="en-US" smtClean="0"/>
              <a:pPr/>
              <a:t>3/3/2021</a:t>
            </a:fld>
            <a:endParaRPr lang="en-US" dirty="0"/>
          </a:p>
        </p:txBody>
      </p:sp>
      <p:sp>
        <p:nvSpPr>
          <p:cNvPr id="5" name="Symbol zastępczy stopki 4">
            <a:extLst>
              <a:ext uri="{FF2B5EF4-FFF2-40B4-BE49-F238E27FC236}">
                <a16:creationId xmlns:a16="http://schemas.microsoft.com/office/drawing/2014/main" id="{F3213DC4-971F-408B-BC7C-4794E5568BC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1613F660-0C59-44FC-98A2-1623AB5507F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499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68288"/>
            <a:ext cx="8515350" cy="741362"/>
          </a:xfrm>
          <a:prstGeom prst="rect">
            <a:avLst/>
          </a:prstGeom>
        </p:spPr>
        <p:txBody>
          <a:bodyPr vert="horz" lIns="0" tIns="0" rIns="0" bIns="0" rtlCol="0" anchor="t" anchorCtr="0">
            <a:noAutofit/>
          </a:bodyPr>
          <a:lstStyle/>
          <a:p>
            <a:r>
              <a:rPr lang="pl-PL" noProof="0" dirty="0"/>
              <a:t>Kliknij, aby edytować tytuł</a:t>
            </a:r>
          </a:p>
        </p:txBody>
      </p:sp>
      <p:sp>
        <p:nvSpPr>
          <p:cNvPr id="3" name="Text Placeholder 2"/>
          <p:cNvSpPr>
            <a:spLocks noGrp="1"/>
          </p:cNvSpPr>
          <p:nvPr>
            <p:ph type="body" idx="1"/>
          </p:nvPr>
        </p:nvSpPr>
        <p:spPr>
          <a:xfrm>
            <a:off x="313200" y="1184275"/>
            <a:ext cx="8516475" cy="3365500"/>
          </a:xfrm>
          <a:prstGeom prst="rect">
            <a:avLst/>
          </a:prstGeom>
        </p:spPr>
        <p:txBody>
          <a:bodyPr vert="horz" lIns="0" tIns="0" rIns="0" bIns="0" rtlCol="0">
            <a:noAutofit/>
          </a:bodyPr>
          <a:lstStyle/>
          <a:p>
            <a:pPr lvl="0"/>
            <a:r>
              <a:rPr lang="pl-PL" noProof="0" dirty="0"/>
              <a:t>Kliknij, aby edytować tekst</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a:p>
            <a:pPr lvl="5"/>
            <a:r>
              <a:rPr lang="pl-PL" noProof="0" dirty="0"/>
              <a:t>Szósty poziom</a:t>
            </a:r>
          </a:p>
        </p:txBody>
      </p:sp>
      <p:sp>
        <p:nvSpPr>
          <p:cNvPr id="9" name="Text Placeholder 10"/>
          <p:cNvSpPr txBox="1">
            <a:spLocks/>
          </p:cNvSpPr>
          <p:nvPr/>
        </p:nvSpPr>
        <p:spPr>
          <a:xfrm>
            <a:off x="314325" y="4535485"/>
            <a:ext cx="275010" cy="334961"/>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pl-PL"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a:t>
            </a:fld>
            <a:endParaRPr kumimoji="0" lang="pl-PL" sz="800" b="0" i="0" u="none" strike="noStrike" kern="1200" cap="none" spc="0" normalizeH="0" baseline="0" noProof="0" dirty="0">
              <a:ln>
                <a:noFill/>
              </a:ln>
              <a:solidFill>
                <a:schemeClr val="tx1"/>
              </a:solidFill>
              <a:effectLst/>
              <a:uLnTx/>
              <a:uFillTx/>
              <a:latin typeface="Helvetica 75 Bold" panose="020B0804020202020204" pitchFamily="34" charset="0"/>
              <a:ea typeface="+mn-ea"/>
              <a:cs typeface="+mn-cs"/>
            </a:endParaRPr>
          </a:p>
        </p:txBody>
      </p:sp>
    </p:spTree>
    <p:extLst>
      <p:ext uri="{BB962C8B-B14F-4D97-AF65-F5344CB8AC3E}">
        <p14:creationId xmlns:p14="http://schemas.microsoft.com/office/powerpoint/2010/main" val="1507071699"/>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65" r:id="rId3"/>
    <p:sldLayoutId id="2147483664" r:id="rId4"/>
    <p:sldLayoutId id="2147483661" r:id="rId5"/>
    <p:sldLayoutId id="2147483662" r:id="rId6"/>
    <p:sldLayoutId id="2147483663" r:id="rId7"/>
    <p:sldLayoutId id="214748366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None/>
        <a:defRPr sz="2000" kern="1200" spc="-20" baseline="0">
          <a:solidFill>
            <a:schemeClr val="bg2"/>
          </a:solidFill>
          <a:latin typeface="Helvetica 75 Bold" panose="020B0804020202020204" pitchFamily="34" charset="0"/>
          <a:ea typeface="+mj-ea"/>
          <a:cs typeface="+mj-cs"/>
        </a:defRPr>
      </a:lvl1pPr>
    </p:titleStyle>
    <p:body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7842051-2327-4968-B127-C1CD2D85F7E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59E0BFA-AA0E-4C5E-9B5D-27B6088236C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FBAE6D3-720B-4C62-9F3A-B875F767FBB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D83C1F-4B9E-418D-A70D-A51099F6ADE4}" type="datetimeFigureOut">
              <a:rPr lang="pl-PL" smtClean="0"/>
              <a:t>2021-03-03</a:t>
            </a:fld>
            <a:endParaRPr lang="pl-PL"/>
          </a:p>
        </p:txBody>
      </p:sp>
      <p:sp>
        <p:nvSpPr>
          <p:cNvPr id="5" name="Symbol zastępczy stopki 4">
            <a:extLst>
              <a:ext uri="{FF2B5EF4-FFF2-40B4-BE49-F238E27FC236}">
                <a16:creationId xmlns:a16="http://schemas.microsoft.com/office/drawing/2014/main" id="{E44EDFAA-7623-464F-AE9F-C3191BF1B93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4B9A529E-A748-47A6-865A-8747083218B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1AB85-59D8-419F-9E51-9962C684B819}" type="slidenum">
              <a:rPr lang="pl-PL" smtClean="0"/>
              <a:t>‹#›</a:t>
            </a:fld>
            <a:endParaRPr lang="pl-PL"/>
          </a:p>
        </p:txBody>
      </p:sp>
    </p:spTree>
    <p:extLst>
      <p:ext uri="{BB962C8B-B14F-4D97-AF65-F5344CB8AC3E}">
        <p14:creationId xmlns:p14="http://schemas.microsoft.com/office/powerpoint/2010/main" val="15958631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comments" Target="../comments/commen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28" y="771550"/>
            <a:ext cx="4248472" cy="3096344"/>
          </a:xfrm>
        </p:spPr>
        <p:txBody>
          <a:bodyPr>
            <a:normAutofit/>
          </a:bodyPr>
          <a:lstStyle/>
          <a:p>
            <a:r>
              <a:rPr lang="pl-PL" dirty="0">
                <a:solidFill>
                  <a:srgbClr val="00B050"/>
                </a:solidFill>
              </a:rPr>
              <a:t>Główne przyczyny i skutki niedożywienia ludzi w Afryce</a:t>
            </a:r>
          </a:p>
        </p:txBody>
      </p:sp>
      <p:pic>
        <p:nvPicPr>
          <p:cNvPr id="5" name="Obraz 4">
            <a:extLst>
              <a:ext uri="{FF2B5EF4-FFF2-40B4-BE49-F238E27FC236}">
                <a16:creationId xmlns:a16="http://schemas.microsoft.com/office/drawing/2014/main" id="{AA2194A2-EFAC-423E-B74E-F9817F9F8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121" y="0"/>
            <a:ext cx="4702391" cy="5143500"/>
          </a:xfrm>
          <a:prstGeom prst="rect">
            <a:avLst/>
          </a:prstGeom>
        </p:spPr>
      </p:pic>
    </p:spTree>
    <p:extLst>
      <p:ext uri="{BB962C8B-B14F-4D97-AF65-F5344CB8AC3E}">
        <p14:creationId xmlns:p14="http://schemas.microsoft.com/office/powerpoint/2010/main" val="2753100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Klęski żywiołowe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645740" y="812529"/>
            <a:ext cx="7886700" cy="1477328"/>
          </a:xfrm>
          <a:prstGeom prst="rect">
            <a:avLst/>
          </a:prstGeom>
          <a:noFill/>
        </p:spPr>
        <p:txBody>
          <a:bodyPr wrap="square" rtlCol="0">
            <a:spAutoFit/>
          </a:bodyPr>
          <a:lstStyle/>
          <a:p>
            <a:pPr algn="just"/>
            <a:r>
              <a:rPr lang="pl-PL" dirty="0">
                <a:solidFill>
                  <a:schemeClr val="bg2"/>
                </a:solidFill>
              </a:rPr>
              <a:t>W 2020 r. powodzie w Afryce Wschodniej dotknęły 6 mln ludzi. Według danych Biura ONZ ds. Koordynacji Pomocy Humanitarnej 1,5 mln ludzi zostało przesiedlonych w wyniku tej klęski.</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FAF869DD-36F5-4795-981B-4CB3487F1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39" y="2547770"/>
            <a:ext cx="3783689" cy="2523721"/>
          </a:xfrm>
          <a:prstGeom prst="rect">
            <a:avLst/>
          </a:prstGeom>
        </p:spPr>
      </p:pic>
      <p:pic>
        <p:nvPicPr>
          <p:cNvPr id="9" name="Obraz 8">
            <a:extLst>
              <a:ext uri="{FF2B5EF4-FFF2-40B4-BE49-F238E27FC236}">
                <a16:creationId xmlns:a16="http://schemas.microsoft.com/office/drawing/2014/main" id="{A6E83374-611A-4742-A5EF-EAEE27F90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551212"/>
            <a:ext cx="4464496" cy="2511279"/>
          </a:xfrm>
          <a:prstGeom prst="rect">
            <a:avLst/>
          </a:prstGeom>
        </p:spPr>
      </p:pic>
    </p:spTree>
    <p:extLst>
      <p:ext uri="{BB962C8B-B14F-4D97-AF65-F5344CB8AC3E}">
        <p14:creationId xmlns:p14="http://schemas.microsoft.com/office/powerpoint/2010/main" val="10501429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Pustynnienie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427984" y="1131590"/>
            <a:ext cx="3744416" cy="3416320"/>
          </a:xfrm>
          <a:prstGeom prst="rect">
            <a:avLst/>
          </a:prstGeom>
          <a:noFill/>
        </p:spPr>
        <p:txBody>
          <a:bodyPr wrap="square" rtlCol="0">
            <a:spAutoFit/>
          </a:bodyPr>
          <a:lstStyle/>
          <a:p>
            <a:pPr algn="just"/>
            <a:r>
              <a:rPr lang="pl-PL" dirty="0">
                <a:solidFill>
                  <a:schemeClr val="bg2"/>
                </a:solidFill>
              </a:rPr>
              <a:t>Pustynnienie oraz przewaga gleb słabej jakości lub zdegradowanych, powodują ograniczenia wielkość produkcji rolnej.</a:t>
            </a:r>
          </a:p>
          <a:p>
            <a:pPr algn="just"/>
            <a:endParaRPr lang="pl-PL" dirty="0">
              <a:solidFill>
                <a:schemeClr val="bg2"/>
              </a:solidFill>
            </a:endParaRPr>
          </a:p>
          <a:p>
            <a:pPr algn="just"/>
            <a:r>
              <a:rPr lang="pl-PL" dirty="0">
                <a:solidFill>
                  <a:schemeClr val="bg2"/>
                </a:solidFill>
              </a:rPr>
              <a:t>Pustynnieniem nazywamy proces degradacji środowiska przyrodniczego na obszarach suchych i pustynnych.</a:t>
            </a: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13" name="Obraz 12">
            <a:extLst>
              <a:ext uri="{FF2B5EF4-FFF2-40B4-BE49-F238E27FC236}">
                <a16:creationId xmlns:a16="http://schemas.microsoft.com/office/drawing/2014/main" id="{400613FF-3BEA-4B18-87BB-52F065EFF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12529"/>
            <a:ext cx="3888432" cy="3891024"/>
          </a:xfrm>
          <a:prstGeom prst="rect">
            <a:avLst/>
          </a:prstGeom>
        </p:spPr>
      </p:pic>
    </p:spTree>
    <p:extLst>
      <p:ext uri="{BB962C8B-B14F-4D97-AF65-F5344CB8AC3E}">
        <p14:creationId xmlns:p14="http://schemas.microsoft.com/office/powerpoint/2010/main" val="28016794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Pustynnienie Sahelu</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67544" y="812529"/>
            <a:ext cx="7704856" cy="2862322"/>
          </a:xfrm>
          <a:prstGeom prst="rect">
            <a:avLst/>
          </a:prstGeom>
          <a:noFill/>
        </p:spPr>
        <p:txBody>
          <a:bodyPr wrap="square" rtlCol="0">
            <a:spAutoFit/>
          </a:bodyPr>
          <a:lstStyle/>
          <a:p>
            <a:pPr algn="just"/>
            <a:r>
              <a:rPr lang="pl-PL" dirty="0">
                <a:solidFill>
                  <a:schemeClr val="bg2"/>
                </a:solidFill>
              </a:rPr>
              <a:t>Gorący klimat, powtarzające się okresy suszy, nieustanny wzrost liczby ludności, coraz intensywniejsza gospodarka rolna oraz większe zapotrzebowanie na drewno przyspieszają pustynnienie Sahelu. </a:t>
            </a:r>
          </a:p>
          <a:p>
            <a:pPr algn="just"/>
            <a:endParaRPr lang="pl-PL" dirty="0">
              <a:solidFill>
                <a:schemeClr val="bg2"/>
              </a:solidFill>
            </a:endParaRPr>
          </a:p>
          <a:p>
            <a:pPr algn="just"/>
            <a:r>
              <a:rPr lang="pl-PL" dirty="0">
                <a:solidFill>
                  <a:schemeClr val="bg2"/>
                </a:solidFill>
              </a:rPr>
              <a:t>Obserwujemy tu wyniszczenie naturalnej roślinności, erozję gleb, zanik wód powierzchniowych i obniżenie poziomu wód podziemnych.</a:t>
            </a: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7C3916DA-E99F-4C08-8523-0EC2E485B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70" y="2868713"/>
            <a:ext cx="3198982" cy="2179306"/>
          </a:xfrm>
          <a:prstGeom prst="rect">
            <a:avLst/>
          </a:prstGeom>
        </p:spPr>
      </p:pic>
      <p:pic>
        <p:nvPicPr>
          <p:cNvPr id="11" name="Obraz 10">
            <a:extLst>
              <a:ext uri="{FF2B5EF4-FFF2-40B4-BE49-F238E27FC236}">
                <a16:creationId xmlns:a16="http://schemas.microsoft.com/office/drawing/2014/main" id="{49CA65C6-864C-4CBA-8CDB-44D8CDE59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848088"/>
            <a:ext cx="3384376" cy="2226285"/>
          </a:xfrm>
          <a:prstGeom prst="rect">
            <a:avLst/>
          </a:prstGeom>
        </p:spPr>
      </p:pic>
    </p:spTree>
    <p:extLst>
      <p:ext uri="{BB962C8B-B14F-4D97-AF65-F5344CB8AC3E}">
        <p14:creationId xmlns:p14="http://schemas.microsoft.com/office/powerpoint/2010/main" val="26040967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Plagi szkodników</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827584" y="812529"/>
            <a:ext cx="7615758" cy="2862322"/>
          </a:xfrm>
          <a:prstGeom prst="rect">
            <a:avLst/>
          </a:prstGeom>
          <a:noFill/>
        </p:spPr>
        <p:txBody>
          <a:bodyPr wrap="square" rtlCol="0">
            <a:spAutoFit/>
          </a:bodyPr>
          <a:lstStyle/>
          <a:p>
            <a:pPr algn="just"/>
            <a:r>
              <a:rPr lang="pl-PL" dirty="0">
                <a:solidFill>
                  <a:schemeClr val="bg2"/>
                </a:solidFill>
              </a:rPr>
              <a:t>Szarańcza lubi szczególnie rośliny bogate w węglowodany, takie jak zboża, które są podstawowym produktem rolnym w całej Afryce. Wraz z mało efektywną walką ze szkodnikiem coraz bardziej rośnie widmo głodu.</a:t>
            </a:r>
          </a:p>
          <a:p>
            <a:pPr algn="just"/>
            <a:endParaRPr lang="pl-PL" dirty="0">
              <a:solidFill>
                <a:schemeClr val="bg2"/>
              </a:solidFill>
            </a:endParaRPr>
          </a:p>
          <a:p>
            <a:pPr algn="just"/>
            <a:r>
              <a:rPr lang="pl-PL" dirty="0">
                <a:solidFill>
                  <a:schemeClr val="bg2"/>
                </a:solidFill>
              </a:rPr>
              <a:t>Na 1 km2 może pojawić się nawet 40 mln owadów, które dziennie są w stanie zjeść tyle żywności, ile 35 tys. osób.</a:t>
            </a: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43EEB264-8B46-441F-B21F-D4AD5D453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67760"/>
            <a:ext cx="3713609" cy="2475739"/>
          </a:xfrm>
          <a:prstGeom prst="rect">
            <a:avLst/>
          </a:prstGeom>
        </p:spPr>
      </p:pic>
      <p:pic>
        <p:nvPicPr>
          <p:cNvPr id="6" name="Obraz 5">
            <a:extLst>
              <a:ext uri="{FF2B5EF4-FFF2-40B4-BE49-F238E27FC236}">
                <a16:creationId xmlns:a16="http://schemas.microsoft.com/office/drawing/2014/main" id="{438D3DBA-A70F-42EA-AE07-75D08F033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9170" y="2667760"/>
            <a:ext cx="4137286" cy="2523744"/>
          </a:xfrm>
          <a:prstGeom prst="rect">
            <a:avLst/>
          </a:prstGeom>
        </p:spPr>
      </p:pic>
    </p:spTree>
    <p:extLst>
      <p:ext uri="{BB962C8B-B14F-4D97-AF65-F5344CB8AC3E}">
        <p14:creationId xmlns:p14="http://schemas.microsoft.com/office/powerpoint/2010/main" val="771360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Przeludnienie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67544" y="812529"/>
            <a:ext cx="7560840" cy="1477328"/>
          </a:xfrm>
          <a:prstGeom prst="rect">
            <a:avLst/>
          </a:prstGeom>
          <a:noFill/>
        </p:spPr>
        <p:txBody>
          <a:bodyPr wrap="square" rtlCol="0">
            <a:spAutoFit/>
          </a:bodyPr>
          <a:lstStyle/>
          <a:p>
            <a:pPr algn="just"/>
            <a:r>
              <a:rPr lang="pl-PL" dirty="0">
                <a:solidFill>
                  <a:schemeClr val="bg2"/>
                </a:solidFill>
              </a:rPr>
              <a:t>Afryka jest kontynentem najszybciej rosnącym pod względem liczby mieszkańców. Tempo wzrostu populacji jest tak duże, że niektóre kraje w ciągu 30-40 lat podwajają swoją liczbę ludności. </a:t>
            </a:r>
          </a:p>
          <a:p>
            <a:pPr algn="ctr"/>
            <a:endParaRPr lang="pl-PL" dirty="0">
              <a:solidFill>
                <a:srgbClr val="FF0000"/>
              </a:solidFill>
            </a:endParaRPr>
          </a:p>
          <a:p>
            <a:pPr algn="just"/>
            <a:endParaRPr lang="pl-PL" dirty="0">
              <a:solidFill>
                <a:srgbClr val="FF0000"/>
              </a:solidFill>
            </a:endParaRPr>
          </a:p>
        </p:txBody>
      </p:sp>
      <p:pic>
        <p:nvPicPr>
          <p:cNvPr id="2" name="Obraz 1">
            <a:extLst>
              <a:ext uri="{FF2B5EF4-FFF2-40B4-BE49-F238E27FC236}">
                <a16:creationId xmlns:a16="http://schemas.microsoft.com/office/drawing/2014/main" id="{70A09CEE-39DE-4C08-B8C5-4302D62E8044}"/>
              </a:ext>
            </a:extLst>
          </p:cNvPr>
          <p:cNvPicPr>
            <a:picLocks noChangeAspect="1"/>
          </p:cNvPicPr>
          <p:nvPr/>
        </p:nvPicPr>
        <p:blipFill>
          <a:blip r:embed="rId3"/>
          <a:stretch>
            <a:fillRect/>
          </a:stretch>
        </p:blipFill>
        <p:spPr>
          <a:xfrm>
            <a:off x="226314" y="2067694"/>
            <a:ext cx="4032448" cy="2426986"/>
          </a:xfrm>
          <a:prstGeom prst="rect">
            <a:avLst/>
          </a:prstGeom>
        </p:spPr>
      </p:pic>
      <p:sp>
        <p:nvSpPr>
          <p:cNvPr id="8" name="pole tekstowe 7">
            <a:extLst>
              <a:ext uri="{FF2B5EF4-FFF2-40B4-BE49-F238E27FC236}">
                <a16:creationId xmlns:a16="http://schemas.microsoft.com/office/drawing/2014/main" id="{1849C7DD-550C-4A96-B6D3-68126FC6D232}"/>
              </a:ext>
            </a:extLst>
          </p:cNvPr>
          <p:cNvSpPr txBox="1"/>
          <p:nvPr/>
        </p:nvSpPr>
        <p:spPr>
          <a:xfrm>
            <a:off x="1187624" y="4494680"/>
            <a:ext cx="7560840" cy="738664"/>
          </a:xfrm>
          <a:prstGeom prst="rect">
            <a:avLst/>
          </a:prstGeom>
          <a:noFill/>
        </p:spPr>
        <p:txBody>
          <a:bodyPr wrap="square" rtlCol="0">
            <a:spAutoFit/>
          </a:bodyPr>
          <a:lstStyle/>
          <a:p>
            <a:pPr algn="just"/>
            <a:endParaRPr lang="pl-PL" sz="800" dirty="0">
              <a:solidFill>
                <a:schemeClr val="bg2"/>
              </a:solidFill>
            </a:endParaRPr>
          </a:p>
          <a:p>
            <a:pPr algn="just"/>
            <a:endParaRPr lang="pl-PL" sz="800" dirty="0">
              <a:solidFill>
                <a:schemeClr val="bg2"/>
              </a:solidFill>
            </a:endParaRPr>
          </a:p>
          <a:p>
            <a:pPr algn="just"/>
            <a:r>
              <a:rPr lang="pl-PL" sz="800" dirty="0">
                <a:solidFill>
                  <a:schemeClr val="bg2"/>
                </a:solidFill>
              </a:rPr>
              <a:t>Dane wg http://populationof.net/pl/africa</a:t>
            </a:r>
            <a:endParaRPr lang="pl-PL" dirty="0">
              <a:solidFill>
                <a:srgbClr val="FF0000"/>
              </a:solidFill>
            </a:endParaRPr>
          </a:p>
          <a:p>
            <a:pPr algn="just"/>
            <a:endParaRPr lang="pl-PL" dirty="0">
              <a:solidFill>
                <a:srgbClr val="FF0000"/>
              </a:solidFill>
            </a:endParaRPr>
          </a:p>
        </p:txBody>
      </p:sp>
      <p:pic>
        <p:nvPicPr>
          <p:cNvPr id="9" name="Obraz 8">
            <a:extLst>
              <a:ext uri="{FF2B5EF4-FFF2-40B4-BE49-F238E27FC236}">
                <a16:creationId xmlns:a16="http://schemas.microsoft.com/office/drawing/2014/main" id="{1D69FE1E-F5E9-47F1-9E05-82E1DF1048F2}"/>
              </a:ext>
            </a:extLst>
          </p:cNvPr>
          <p:cNvPicPr>
            <a:picLocks noChangeAspect="1"/>
          </p:cNvPicPr>
          <p:nvPr/>
        </p:nvPicPr>
        <p:blipFill>
          <a:blip r:embed="rId4"/>
          <a:stretch>
            <a:fillRect/>
          </a:stretch>
        </p:blipFill>
        <p:spPr>
          <a:xfrm>
            <a:off x="4500508" y="2067694"/>
            <a:ext cx="4032449" cy="2426986"/>
          </a:xfrm>
          <a:prstGeom prst="rect">
            <a:avLst/>
          </a:prstGeom>
        </p:spPr>
      </p:pic>
    </p:spTree>
    <p:extLst>
      <p:ext uri="{BB962C8B-B14F-4D97-AF65-F5344CB8AC3E}">
        <p14:creationId xmlns:p14="http://schemas.microsoft.com/office/powerpoint/2010/main" val="1112738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Bardzo wysoki przyrost naturalny</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827584" y="812529"/>
            <a:ext cx="7615758" cy="2585323"/>
          </a:xfrm>
          <a:prstGeom prst="rect">
            <a:avLst/>
          </a:prstGeom>
          <a:noFill/>
        </p:spPr>
        <p:txBody>
          <a:bodyPr wrap="square" rtlCol="0">
            <a:spAutoFit/>
          </a:bodyPr>
          <a:lstStyle/>
          <a:p>
            <a:pPr algn="just"/>
            <a:r>
              <a:rPr lang="pl-PL" dirty="0">
                <a:solidFill>
                  <a:schemeClr val="bg2"/>
                </a:solidFill>
              </a:rPr>
              <a:t>Wg prognoz w 2050 roku na świecie będzie 9,7 mld ludzi z czego 2,5 mld </a:t>
            </a:r>
            <a:br>
              <a:rPr lang="pl-PL" dirty="0">
                <a:solidFill>
                  <a:schemeClr val="bg2"/>
                </a:solidFill>
              </a:rPr>
            </a:br>
            <a:r>
              <a:rPr lang="pl-PL" dirty="0">
                <a:solidFill>
                  <a:schemeClr val="bg2"/>
                </a:solidFill>
              </a:rPr>
              <a:t>w Afryce. Czyli ¼ naszej populacji będzie mieszkała w Afryce.</a:t>
            </a:r>
          </a:p>
          <a:p>
            <a:pPr algn="just"/>
            <a:r>
              <a:rPr lang="pl-PL" dirty="0">
                <a:solidFill>
                  <a:schemeClr val="bg2"/>
                </a:solidFill>
              </a:rPr>
              <a:t>Afryka ma najwyższy na świecie przyrost naturalny ok. 25‰.</a:t>
            </a:r>
          </a:p>
          <a:p>
            <a:pPr algn="just"/>
            <a:r>
              <a:rPr lang="pl-PL" dirty="0">
                <a:solidFill>
                  <a:schemeClr val="bg2"/>
                </a:solidFill>
              </a:rPr>
              <a:t>Współczynnik dzietności w Europie wynosi 1,6 natomiast w Afryce 5,1.</a:t>
            </a:r>
          </a:p>
          <a:p>
            <a:pPr algn="just"/>
            <a:endParaRPr lang="pl-PL" dirty="0">
              <a:solidFill>
                <a:schemeClr val="bg2"/>
              </a:solidFill>
            </a:endParaRP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45F0CFAA-F020-4D67-832C-2ADEB262BA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351658"/>
            <a:ext cx="3370272" cy="2236316"/>
          </a:xfrm>
          <a:prstGeom prst="rect">
            <a:avLst/>
          </a:prstGeom>
        </p:spPr>
      </p:pic>
      <p:pic>
        <p:nvPicPr>
          <p:cNvPr id="13" name="Obraz 12">
            <a:extLst>
              <a:ext uri="{FF2B5EF4-FFF2-40B4-BE49-F238E27FC236}">
                <a16:creationId xmlns:a16="http://schemas.microsoft.com/office/drawing/2014/main" id="{C34B71C0-E723-4DFE-904F-E79AD3982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279650"/>
            <a:ext cx="5067053" cy="2308324"/>
          </a:xfrm>
          <a:prstGeom prst="rect">
            <a:avLst/>
          </a:prstGeom>
        </p:spPr>
      </p:pic>
      <p:sp>
        <p:nvSpPr>
          <p:cNvPr id="14" name="pole tekstowe 13">
            <a:extLst>
              <a:ext uri="{FF2B5EF4-FFF2-40B4-BE49-F238E27FC236}">
                <a16:creationId xmlns:a16="http://schemas.microsoft.com/office/drawing/2014/main" id="{7382EA2A-FC86-4BC7-8619-7D5EF6F9EAA9}"/>
              </a:ext>
            </a:extLst>
          </p:cNvPr>
          <p:cNvSpPr txBox="1"/>
          <p:nvPr/>
        </p:nvSpPr>
        <p:spPr>
          <a:xfrm>
            <a:off x="382290" y="4659982"/>
            <a:ext cx="4312096" cy="1077218"/>
          </a:xfrm>
          <a:prstGeom prst="rect">
            <a:avLst/>
          </a:prstGeom>
          <a:noFill/>
        </p:spPr>
        <p:txBody>
          <a:bodyPr wrap="square" rtlCol="0">
            <a:spAutoFit/>
          </a:bodyPr>
          <a:lstStyle/>
          <a:p>
            <a:pPr algn="just"/>
            <a:r>
              <a:rPr lang="pl-PL" sz="1000" dirty="0">
                <a:solidFill>
                  <a:schemeClr val="bg2"/>
                </a:solidFill>
              </a:rPr>
              <a:t>Współczynnik dzietności na świecie</a:t>
            </a: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spTree>
    <p:extLst>
      <p:ext uri="{BB962C8B-B14F-4D97-AF65-F5344CB8AC3E}">
        <p14:creationId xmlns:p14="http://schemas.microsoft.com/office/powerpoint/2010/main" val="32546033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Przyczyny wysokiego wzrostu populacji</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179512" y="812529"/>
            <a:ext cx="4608512" cy="5078313"/>
          </a:xfrm>
          <a:prstGeom prst="rect">
            <a:avLst/>
          </a:prstGeom>
          <a:noFill/>
        </p:spPr>
        <p:txBody>
          <a:bodyPr wrap="square" rtlCol="0">
            <a:spAutoFit/>
          </a:bodyPr>
          <a:lstStyle/>
          <a:p>
            <a:pPr algn="just"/>
            <a:r>
              <a:rPr lang="pl-PL" dirty="0">
                <a:solidFill>
                  <a:schemeClr val="bg2"/>
                </a:solidFill>
              </a:rPr>
              <a:t>Przyczyny wzrostu populacji:</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Poprawa opieki medycznej np. szczepionka na polio</a:t>
            </a:r>
          </a:p>
          <a:p>
            <a:pPr marL="285750" indent="-285750" algn="just">
              <a:buFont typeface="Arial" panose="020B0604020202020204" pitchFamily="34" charset="0"/>
              <a:buChar char="•"/>
            </a:pPr>
            <a:r>
              <a:rPr lang="pl-PL" dirty="0">
                <a:solidFill>
                  <a:schemeClr val="bg2"/>
                </a:solidFill>
              </a:rPr>
              <a:t>Wydłużyła się średnia długość życia o ponad 20 lat (wynosi 59 lat)</a:t>
            </a:r>
          </a:p>
          <a:p>
            <a:pPr marL="285750" indent="-285750" algn="just">
              <a:buFont typeface="Arial" panose="020B0604020202020204" pitchFamily="34" charset="0"/>
              <a:buChar char="•"/>
            </a:pPr>
            <a:r>
              <a:rPr lang="pl-PL" dirty="0">
                <a:solidFill>
                  <a:schemeClr val="bg2"/>
                </a:solidFill>
              </a:rPr>
              <a:t>Duża ilość kobiet w okresie rozrodczym</a:t>
            </a:r>
          </a:p>
          <a:p>
            <a:pPr marL="285750" indent="-285750" algn="just">
              <a:buFont typeface="Arial" panose="020B0604020202020204" pitchFamily="34" charset="0"/>
              <a:buChar char="•"/>
            </a:pPr>
            <a:r>
              <a:rPr lang="pl-PL" dirty="0">
                <a:solidFill>
                  <a:schemeClr val="bg2"/>
                </a:solidFill>
              </a:rPr>
              <a:t>Brak dostępu do antykoncepcji</a:t>
            </a:r>
          </a:p>
          <a:p>
            <a:pPr marL="285750" indent="-285750" algn="just">
              <a:buFont typeface="Arial" panose="020B0604020202020204" pitchFamily="34" charset="0"/>
              <a:buChar char="•"/>
            </a:pPr>
            <a:r>
              <a:rPr lang="pl-PL" dirty="0">
                <a:solidFill>
                  <a:schemeClr val="bg2"/>
                </a:solidFill>
              </a:rPr>
              <a:t>Model kulturowy zakładający, że ilość dzieci świadczy o poziomie życia</a:t>
            </a:r>
          </a:p>
          <a:p>
            <a:pPr marL="285750" indent="-285750" algn="just">
              <a:buFont typeface="Arial" panose="020B0604020202020204" pitchFamily="34" charset="0"/>
              <a:buChar char="•"/>
            </a:pPr>
            <a:r>
              <a:rPr lang="pl-PL" dirty="0">
                <a:solidFill>
                  <a:schemeClr val="bg2"/>
                </a:solidFill>
              </a:rPr>
              <a:t>Dzieci stanowią zabezpieczenie na starość</a:t>
            </a:r>
          </a:p>
          <a:p>
            <a:pPr marL="285750" indent="-285750" algn="just">
              <a:buFont typeface="Arial" panose="020B0604020202020204" pitchFamily="34" charset="0"/>
              <a:buChar char="•"/>
            </a:pPr>
            <a:r>
              <a:rPr lang="pl-PL" dirty="0">
                <a:solidFill>
                  <a:schemeClr val="bg2"/>
                </a:solidFill>
              </a:rPr>
              <a:t>Religia nakazująca posiadanie dużej liczby dzieci</a:t>
            </a:r>
          </a:p>
          <a:p>
            <a:pPr algn="just"/>
            <a:endParaRPr lang="pl-PL" dirty="0">
              <a:solidFill>
                <a:schemeClr val="bg2"/>
              </a:solidFill>
            </a:endParaRP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8602BF53-D14E-4290-9B4E-B252EC010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075806"/>
            <a:ext cx="4070226" cy="1718540"/>
          </a:xfrm>
          <a:prstGeom prst="rect">
            <a:avLst/>
          </a:prstGeom>
        </p:spPr>
      </p:pic>
      <p:pic>
        <p:nvPicPr>
          <p:cNvPr id="8" name="Obraz 7">
            <a:extLst>
              <a:ext uri="{FF2B5EF4-FFF2-40B4-BE49-F238E27FC236}">
                <a16:creationId xmlns:a16="http://schemas.microsoft.com/office/drawing/2014/main" id="{9A14397A-2B5C-4B4B-92E4-BAA386397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560" y="803730"/>
            <a:ext cx="3884912" cy="2184184"/>
          </a:xfrm>
          <a:prstGeom prst="rect">
            <a:avLst/>
          </a:prstGeom>
        </p:spPr>
      </p:pic>
    </p:spTree>
    <p:extLst>
      <p:ext uri="{BB962C8B-B14F-4D97-AF65-F5344CB8AC3E}">
        <p14:creationId xmlns:p14="http://schemas.microsoft.com/office/powerpoint/2010/main" val="464262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Niski poziom rolnictwa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067944" y="812529"/>
            <a:ext cx="4176464" cy="4801314"/>
          </a:xfrm>
          <a:prstGeom prst="rect">
            <a:avLst/>
          </a:prstGeom>
          <a:noFill/>
        </p:spPr>
        <p:txBody>
          <a:bodyPr wrap="square" rtlCol="0">
            <a:spAutoFit/>
          </a:bodyPr>
          <a:lstStyle/>
          <a:p>
            <a:pPr algn="just"/>
            <a:r>
              <a:rPr lang="pl-PL" dirty="0">
                <a:solidFill>
                  <a:schemeClr val="bg2"/>
                </a:solidFill>
              </a:rPr>
              <a:t>Niski poziom rozwoju rolnictwa powoduje, że ilość produkowanej żywności jest niewystarczająca dla rosnącej populacji.</a:t>
            </a:r>
          </a:p>
          <a:p>
            <a:pPr algn="just"/>
            <a:endParaRPr lang="pl-PL" dirty="0">
              <a:solidFill>
                <a:schemeClr val="bg2"/>
              </a:solidFill>
            </a:endParaRPr>
          </a:p>
          <a:p>
            <a:pPr algn="just"/>
            <a:r>
              <a:rPr lang="pl-PL" dirty="0">
                <a:solidFill>
                  <a:srgbClr val="00B050"/>
                </a:solidFill>
              </a:rPr>
              <a:t>WARUNKI PRZYRODNICZE:</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Długi okres wegetacyjny – umożliwia zbiory 3-4 razy do roku</a:t>
            </a:r>
          </a:p>
          <a:p>
            <a:pPr marL="285750" indent="-285750" algn="just">
              <a:buFont typeface="Arial" panose="020B0604020202020204" pitchFamily="34" charset="0"/>
              <a:buChar char="•"/>
            </a:pPr>
            <a:r>
              <a:rPr lang="pl-PL" dirty="0">
                <a:solidFill>
                  <a:schemeClr val="bg2"/>
                </a:solidFill>
              </a:rPr>
              <a:t>Niestety niedostatek wody, częste susze i mało żyzne gleby powodują, że zbiory są niewielkie</a:t>
            </a:r>
          </a:p>
          <a:p>
            <a:pPr marL="285750" indent="-285750" algn="just">
              <a:buFont typeface="Arial" panose="020B0604020202020204" pitchFamily="34" charset="0"/>
              <a:buChar char="•"/>
            </a:pPr>
            <a:r>
              <a:rPr lang="pl-PL" dirty="0">
                <a:solidFill>
                  <a:schemeClr val="bg2"/>
                </a:solidFill>
              </a:rPr>
              <a:t>Ziemie uprawne występują we wschodniej i środkowej części kontynenty</a:t>
            </a: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0C24F4ED-4771-403C-B4BE-50BB3B4CA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03598"/>
            <a:ext cx="3075806" cy="3075806"/>
          </a:xfrm>
          <a:prstGeom prst="rect">
            <a:avLst/>
          </a:prstGeom>
        </p:spPr>
      </p:pic>
    </p:spTree>
    <p:extLst>
      <p:ext uri="{BB962C8B-B14F-4D97-AF65-F5344CB8AC3E}">
        <p14:creationId xmlns:p14="http://schemas.microsoft.com/office/powerpoint/2010/main" val="22635380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Niski poziom rolnictwa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067944" y="812529"/>
            <a:ext cx="4176464" cy="3970318"/>
          </a:xfrm>
          <a:prstGeom prst="rect">
            <a:avLst/>
          </a:prstGeom>
          <a:noFill/>
        </p:spPr>
        <p:txBody>
          <a:bodyPr wrap="square" rtlCol="0">
            <a:spAutoFit/>
          </a:bodyPr>
          <a:lstStyle/>
          <a:p>
            <a:pPr algn="just"/>
            <a:r>
              <a:rPr lang="pl-PL" dirty="0">
                <a:solidFill>
                  <a:srgbClr val="00B050"/>
                </a:solidFill>
              </a:rPr>
              <a:t>WARUNKI  POZAPRZYRODNICZE:</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Prymitywne metody uprawy</a:t>
            </a:r>
          </a:p>
          <a:p>
            <a:pPr marL="285750" indent="-285750" algn="just">
              <a:buFont typeface="Arial" panose="020B0604020202020204" pitchFamily="34" charset="0"/>
              <a:buChar char="•"/>
            </a:pPr>
            <a:r>
              <a:rPr lang="pl-PL" dirty="0">
                <a:solidFill>
                  <a:schemeClr val="bg2"/>
                </a:solidFill>
              </a:rPr>
              <a:t>Mała mechanizacja i zużycie nawozów sztucznych</a:t>
            </a:r>
          </a:p>
          <a:p>
            <a:pPr marL="285750" indent="-285750" algn="just">
              <a:buFont typeface="Arial" panose="020B0604020202020204" pitchFamily="34" charset="0"/>
              <a:buChar char="•"/>
            </a:pPr>
            <a:r>
              <a:rPr lang="pl-PL" dirty="0">
                <a:solidFill>
                  <a:schemeClr val="bg2"/>
                </a:solidFill>
              </a:rPr>
              <a:t>Niski udział sztucznego nawadniania</a:t>
            </a:r>
          </a:p>
          <a:p>
            <a:pPr marL="285750" indent="-285750" algn="just">
              <a:buFont typeface="Arial" panose="020B0604020202020204" pitchFamily="34" charset="0"/>
              <a:buChar char="•"/>
            </a:pPr>
            <a:r>
              <a:rPr lang="pl-PL" dirty="0">
                <a:solidFill>
                  <a:schemeClr val="bg2"/>
                </a:solidFill>
              </a:rPr>
              <a:t>Małe zastosowanie nasion odpornych na suszę i choroby</a:t>
            </a:r>
          </a:p>
          <a:p>
            <a:pPr marL="285750" indent="-285750" algn="just">
              <a:buFont typeface="Arial" panose="020B0604020202020204" pitchFamily="34" charset="0"/>
              <a:buChar char="•"/>
            </a:pPr>
            <a:r>
              <a:rPr lang="pl-PL" dirty="0">
                <a:solidFill>
                  <a:schemeClr val="bg2"/>
                </a:solidFill>
              </a:rPr>
              <a:t>Mała powierzchnia gospodarstw rolnych</a:t>
            </a:r>
          </a:p>
          <a:p>
            <a:pPr marL="285750" indent="-285750" algn="just">
              <a:buFont typeface="Arial" panose="020B0604020202020204" pitchFamily="34" charset="0"/>
              <a:buChar char="•"/>
            </a:pPr>
            <a:r>
              <a:rPr lang="pl-PL" dirty="0">
                <a:solidFill>
                  <a:schemeClr val="bg2"/>
                </a:solidFill>
              </a:rPr>
              <a:t>Niestabilna sytuacja społeczno-polityczna i konflikty zbrojne</a:t>
            </a: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B0703D1F-D760-40E8-8B04-931942354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96" y="891123"/>
            <a:ext cx="3357100" cy="1888369"/>
          </a:xfrm>
          <a:prstGeom prst="rect">
            <a:avLst/>
          </a:prstGeom>
        </p:spPr>
      </p:pic>
      <p:pic>
        <p:nvPicPr>
          <p:cNvPr id="8" name="Obraz 7">
            <a:extLst>
              <a:ext uri="{FF2B5EF4-FFF2-40B4-BE49-F238E27FC236}">
                <a16:creationId xmlns:a16="http://schemas.microsoft.com/office/drawing/2014/main" id="{829E3C7A-820D-4876-9D9D-B36CBE6D0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36" y="2779492"/>
            <a:ext cx="3349959" cy="2224582"/>
          </a:xfrm>
          <a:prstGeom prst="rect">
            <a:avLst/>
          </a:prstGeom>
        </p:spPr>
      </p:pic>
    </p:spTree>
    <p:extLst>
      <p:ext uri="{BB962C8B-B14F-4D97-AF65-F5344CB8AC3E}">
        <p14:creationId xmlns:p14="http://schemas.microsoft.com/office/powerpoint/2010/main" val="824595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Niski poziom rolnictwa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427984" y="843558"/>
            <a:ext cx="4176464" cy="2308324"/>
          </a:xfrm>
          <a:prstGeom prst="rect">
            <a:avLst/>
          </a:prstGeom>
          <a:noFill/>
        </p:spPr>
        <p:txBody>
          <a:bodyPr wrap="square" rtlCol="0">
            <a:spAutoFit/>
          </a:bodyPr>
          <a:lstStyle/>
          <a:p>
            <a:pPr algn="just"/>
            <a:r>
              <a:rPr lang="pl-PL" dirty="0">
                <a:solidFill>
                  <a:srgbClr val="00B050"/>
                </a:solidFill>
              </a:rPr>
              <a:t>ROLNICTWO PLANTACYJNE</a:t>
            </a:r>
          </a:p>
          <a:p>
            <a:pPr marL="285750" indent="-285750">
              <a:buFont typeface="Arial" panose="020B0604020202020204" pitchFamily="34" charset="0"/>
              <a:buChar char="•"/>
            </a:pPr>
            <a:r>
              <a:rPr lang="pl-PL" dirty="0">
                <a:solidFill>
                  <a:schemeClr val="bg2"/>
                </a:solidFill>
              </a:rPr>
              <a:t>Wielkoobszarowe gospodarstwa</a:t>
            </a:r>
          </a:p>
          <a:p>
            <a:pPr marL="285750" indent="-285750">
              <a:buFont typeface="Arial" panose="020B0604020202020204" pitchFamily="34" charset="0"/>
              <a:buChar char="•"/>
            </a:pPr>
            <a:r>
              <a:rPr lang="pl-PL" dirty="0">
                <a:solidFill>
                  <a:schemeClr val="bg2"/>
                </a:solidFill>
              </a:rPr>
              <a:t>Monokultura upraw</a:t>
            </a:r>
          </a:p>
          <a:p>
            <a:pPr marL="285750" indent="-285750">
              <a:buFont typeface="Arial" panose="020B0604020202020204" pitchFamily="34" charset="0"/>
              <a:buChar char="•"/>
            </a:pPr>
            <a:r>
              <a:rPr lang="pl-PL" dirty="0">
                <a:solidFill>
                  <a:schemeClr val="bg2"/>
                </a:solidFill>
              </a:rPr>
              <a:t>Wysoka wydajność, ale duże koszty</a:t>
            </a:r>
          </a:p>
          <a:p>
            <a:pPr marL="285750" indent="-285750">
              <a:buFont typeface="Arial" panose="020B0604020202020204" pitchFamily="34" charset="0"/>
              <a:buChar char="•"/>
            </a:pPr>
            <a:r>
              <a:rPr lang="pl-PL" dirty="0">
                <a:solidFill>
                  <a:schemeClr val="bg2"/>
                </a:solidFill>
              </a:rPr>
              <a:t>Większość produkcji trafia na eksport </a:t>
            </a:r>
          </a:p>
          <a:p>
            <a:pPr marL="285750" indent="-285750">
              <a:buFont typeface="Arial" panose="020B0604020202020204" pitchFamily="34" charset="0"/>
              <a:buChar char="•"/>
            </a:pPr>
            <a:r>
              <a:rPr lang="pl-PL" dirty="0">
                <a:solidFill>
                  <a:schemeClr val="bg2"/>
                </a:solidFill>
              </a:rPr>
              <a:t>Wycinanie lasów i innych terenów zielonych pod plantacje</a:t>
            </a:r>
          </a:p>
          <a:p>
            <a:pPr algn="just"/>
            <a:endParaRPr lang="pl-PL" dirty="0">
              <a:solidFill>
                <a:srgbClr val="FF0000"/>
              </a:solidFill>
            </a:endParaRPr>
          </a:p>
        </p:txBody>
      </p:sp>
      <p:sp>
        <p:nvSpPr>
          <p:cNvPr id="6" name="pole tekstowe 5">
            <a:extLst>
              <a:ext uri="{FF2B5EF4-FFF2-40B4-BE49-F238E27FC236}">
                <a16:creationId xmlns:a16="http://schemas.microsoft.com/office/drawing/2014/main" id="{E0B299F5-5681-4209-AB28-9D733A3C8CDE}"/>
              </a:ext>
            </a:extLst>
          </p:cNvPr>
          <p:cNvSpPr txBox="1"/>
          <p:nvPr/>
        </p:nvSpPr>
        <p:spPr>
          <a:xfrm>
            <a:off x="395536" y="838145"/>
            <a:ext cx="3816424" cy="2585323"/>
          </a:xfrm>
          <a:prstGeom prst="rect">
            <a:avLst/>
          </a:prstGeom>
          <a:noFill/>
        </p:spPr>
        <p:txBody>
          <a:bodyPr wrap="square" rtlCol="0">
            <a:spAutoFit/>
          </a:bodyPr>
          <a:lstStyle/>
          <a:p>
            <a:pPr algn="just"/>
            <a:r>
              <a:rPr lang="pl-PL" dirty="0">
                <a:solidFill>
                  <a:srgbClr val="00B050"/>
                </a:solidFill>
              </a:rPr>
              <a:t>ROLNICTWO ŻAROWO-ODŁOGOWE</a:t>
            </a:r>
          </a:p>
          <a:p>
            <a:pPr marL="285750" indent="-285750" algn="just">
              <a:buFont typeface="Arial" panose="020B0604020202020204" pitchFamily="34" charset="0"/>
              <a:buChar char="•"/>
            </a:pPr>
            <a:r>
              <a:rPr lang="pl-PL" dirty="0">
                <a:solidFill>
                  <a:schemeClr val="bg2"/>
                </a:solidFill>
              </a:rPr>
              <a:t>Wypalanie lasu lub sawanny</a:t>
            </a:r>
          </a:p>
          <a:p>
            <a:pPr marL="285750" indent="-285750" algn="just">
              <a:buFont typeface="Arial" panose="020B0604020202020204" pitchFamily="34" charset="0"/>
              <a:buChar char="•"/>
            </a:pPr>
            <a:r>
              <a:rPr lang="pl-PL" dirty="0">
                <a:solidFill>
                  <a:schemeClr val="bg2"/>
                </a:solidFill>
              </a:rPr>
              <a:t>Obsiewanie niewielkich pól</a:t>
            </a:r>
          </a:p>
          <a:p>
            <a:pPr marL="285750" indent="-285750" algn="just">
              <a:buFont typeface="Arial" panose="020B0604020202020204" pitchFamily="34" charset="0"/>
              <a:buChar char="•"/>
            </a:pPr>
            <a:r>
              <a:rPr lang="pl-PL" dirty="0">
                <a:solidFill>
                  <a:schemeClr val="bg2"/>
                </a:solidFill>
              </a:rPr>
              <a:t>Po utracie żyzności pozostawienie pola odłogiem</a:t>
            </a:r>
          </a:p>
          <a:p>
            <a:pPr marL="285750" indent="-285750" algn="just">
              <a:buFont typeface="Arial" panose="020B0604020202020204" pitchFamily="34" charset="0"/>
              <a:buChar char="•"/>
            </a:pPr>
            <a:r>
              <a:rPr lang="pl-PL" dirty="0">
                <a:solidFill>
                  <a:schemeClr val="bg2"/>
                </a:solidFill>
              </a:rPr>
              <a:t>Mała wydajność</a:t>
            </a:r>
          </a:p>
          <a:p>
            <a:pPr marL="285750" indent="-285750" algn="just">
              <a:buFont typeface="Arial" panose="020B0604020202020204" pitchFamily="34" charset="0"/>
              <a:buChar char="•"/>
            </a:pPr>
            <a:r>
              <a:rPr lang="pl-PL" dirty="0">
                <a:solidFill>
                  <a:schemeClr val="bg2"/>
                </a:solidFill>
              </a:rPr>
              <a:t>Zwiększenie tempa erozji gleb</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AEEC90E6-864A-4463-8D68-4F6DB6AFD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15" y="3092928"/>
            <a:ext cx="3263805" cy="1708398"/>
          </a:xfrm>
          <a:prstGeom prst="rect">
            <a:avLst/>
          </a:prstGeom>
        </p:spPr>
      </p:pic>
      <p:pic>
        <p:nvPicPr>
          <p:cNvPr id="10" name="Obraz 9">
            <a:extLst>
              <a:ext uri="{FF2B5EF4-FFF2-40B4-BE49-F238E27FC236}">
                <a16:creationId xmlns:a16="http://schemas.microsoft.com/office/drawing/2014/main" id="{85F17751-5D7A-486A-8FFF-BF8DEACD9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2977904"/>
            <a:ext cx="2907668" cy="1938446"/>
          </a:xfrm>
          <a:prstGeom prst="rect">
            <a:avLst/>
          </a:prstGeom>
        </p:spPr>
      </p:pic>
    </p:spTree>
    <p:extLst>
      <p:ext uri="{BB962C8B-B14F-4D97-AF65-F5344CB8AC3E}">
        <p14:creationId xmlns:p14="http://schemas.microsoft.com/office/powerpoint/2010/main" val="30468566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fontScale="90000"/>
          </a:bodyPr>
          <a:lstStyle/>
          <a:p>
            <a:r>
              <a:rPr lang="pl-PL" dirty="0">
                <a:solidFill>
                  <a:srgbClr val="00B050"/>
                </a:solidFill>
              </a:rPr>
              <a:t>Zapotrzebowanie energetyczne a niedożywienie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3491879" y="1203598"/>
            <a:ext cx="5472609" cy="2862322"/>
          </a:xfrm>
          <a:prstGeom prst="rect">
            <a:avLst/>
          </a:prstGeom>
          <a:noFill/>
        </p:spPr>
        <p:txBody>
          <a:bodyPr wrap="square" rtlCol="0">
            <a:spAutoFit/>
          </a:bodyPr>
          <a:lstStyle/>
          <a:p>
            <a:pPr algn="just"/>
            <a:r>
              <a:rPr lang="pl-PL" dirty="0">
                <a:solidFill>
                  <a:schemeClr val="bg2"/>
                </a:solidFill>
              </a:rPr>
              <a:t>Każdy człowiek ma odmienne </a:t>
            </a:r>
            <a:r>
              <a:rPr lang="pl-PL" dirty="0">
                <a:solidFill>
                  <a:srgbClr val="00B050"/>
                </a:solidFill>
              </a:rPr>
              <a:t>ZAPOTRZEBOWANIE ENERGETYCZNE</a:t>
            </a:r>
            <a:r>
              <a:rPr lang="pl-PL" dirty="0">
                <a:solidFill>
                  <a:schemeClr val="bg2"/>
                </a:solidFill>
              </a:rPr>
              <a:t>. Przyjmuje się, że dorosły człowiek powinien zjadać codziennie pokarmy o wartości energetycznej 2400-2700 kcal</a:t>
            </a:r>
            <a:endParaRPr lang="pl-PL" dirty="0">
              <a:solidFill>
                <a:srgbClr val="FF0000"/>
              </a:solidFill>
            </a:endParaRPr>
          </a:p>
          <a:p>
            <a:pPr algn="ctr"/>
            <a:endParaRPr lang="pl-PL" dirty="0">
              <a:solidFill>
                <a:srgbClr val="FF0000"/>
              </a:solidFill>
            </a:endParaRPr>
          </a:p>
          <a:p>
            <a:pPr algn="ctr"/>
            <a:endParaRPr lang="pl-PL" dirty="0">
              <a:solidFill>
                <a:srgbClr val="FF0000"/>
              </a:solidFill>
            </a:endParaRPr>
          </a:p>
          <a:p>
            <a:pPr algn="just"/>
            <a:endParaRPr lang="pl-PL" dirty="0">
              <a:solidFill>
                <a:srgbClr val="FF0000"/>
              </a:solidFill>
            </a:endParaRPr>
          </a:p>
          <a:p>
            <a:pPr algn="just"/>
            <a:r>
              <a:rPr lang="pl-PL" dirty="0">
                <a:solidFill>
                  <a:schemeClr val="bg2"/>
                </a:solidFill>
              </a:rPr>
              <a:t>O </a:t>
            </a:r>
            <a:r>
              <a:rPr lang="pl-PL" dirty="0">
                <a:solidFill>
                  <a:srgbClr val="00B050"/>
                </a:solidFill>
              </a:rPr>
              <a:t>NIEDOŻYWIENIU</a:t>
            </a:r>
            <a:r>
              <a:rPr lang="pl-PL" dirty="0">
                <a:solidFill>
                  <a:schemeClr val="bg2"/>
                </a:solidFill>
              </a:rPr>
              <a:t> mówimy, gdy wartość kaloryczna pokarmów jest niższa od zapotrzebowania organizmu </a:t>
            </a:r>
            <a:br>
              <a:rPr lang="pl-PL" dirty="0">
                <a:solidFill>
                  <a:schemeClr val="bg2"/>
                </a:solidFill>
              </a:rPr>
            </a:br>
            <a:r>
              <a:rPr lang="pl-PL" dirty="0">
                <a:solidFill>
                  <a:schemeClr val="bg2"/>
                </a:solidFill>
              </a:rPr>
              <a:t>i prowadzi do jego osłabienia.</a:t>
            </a:r>
          </a:p>
        </p:txBody>
      </p:sp>
      <p:sp>
        <p:nvSpPr>
          <p:cNvPr id="5" name="Strzałka: w prawo 4">
            <a:extLst>
              <a:ext uri="{FF2B5EF4-FFF2-40B4-BE49-F238E27FC236}">
                <a16:creationId xmlns:a16="http://schemas.microsoft.com/office/drawing/2014/main" id="{0D3C9CCD-469E-4C36-95F8-D30024F9A51F}"/>
              </a:ext>
            </a:extLst>
          </p:cNvPr>
          <p:cNvSpPr/>
          <p:nvPr/>
        </p:nvSpPr>
        <p:spPr>
          <a:xfrm rot="5400000">
            <a:off x="6367292" y="253574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265D9E8C-D712-45CD-B30C-DAC31904D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1" y="1275606"/>
            <a:ext cx="3386539" cy="2643758"/>
          </a:xfrm>
          <a:prstGeom prst="rect">
            <a:avLst/>
          </a:prstGeom>
        </p:spPr>
      </p:pic>
    </p:spTree>
    <p:extLst>
      <p:ext uri="{BB962C8B-B14F-4D97-AF65-F5344CB8AC3E}">
        <p14:creationId xmlns:p14="http://schemas.microsoft.com/office/powerpoint/2010/main" val="42093606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Ubóstwo i brak pracy</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683568" y="812529"/>
            <a:ext cx="6912768" cy="2308324"/>
          </a:xfrm>
          <a:prstGeom prst="rect">
            <a:avLst/>
          </a:prstGeom>
          <a:noFill/>
        </p:spPr>
        <p:txBody>
          <a:bodyPr wrap="square" rtlCol="0">
            <a:spAutoFit/>
          </a:bodyPr>
          <a:lstStyle/>
          <a:p>
            <a:pPr algn="just"/>
            <a:r>
              <a:rPr lang="pl-PL" dirty="0">
                <a:solidFill>
                  <a:schemeClr val="bg2"/>
                </a:solidFill>
              </a:rPr>
              <a:t>Brak pracy i ubóstwo uniemożliwiają zakup dostatecznej ilości pokarmu.</a:t>
            </a:r>
          </a:p>
          <a:p>
            <a:pPr algn="just"/>
            <a:endParaRPr lang="pl-PL" dirty="0">
              <a:solidFill>
                <a:schemeClr val="bg2"/>
              </a:solidFill>
            </a:endParaRPr>
          </a:p>
          <a:p>
            <a:pPr algn="just"/>
            <a:r>
              <a:rPr lang="pl-PL" dirty="0">
                <a:solidFill>
                  <a:schemeClr val="bg2"/>
                </a:solidFill>
              </a:rPr>
              <a:t>Bank Światowy szacuje, że do 2030 roku 90 % biednych z całego świata będzie mieszkało w Afryce.</a:t>
            </a:r>
          </a:p>
          <a:p>
            <a:pPr algn="just"/>
            <a:endParaRPr lang="pl-PL" dirty="0">
              <a:solidFill>
                <a:schemeClr val="bg2"/>
              </a:solidFill>
            </a:endParaRPr>
          </a:p>
          <a:p>
            <a:pPr algn="just"/>
            <a:r>
              <a:rPr lang="pl-PL" dirty="0">
                <a:solidFill>
                  <a:schemeClr val="bg2"/>
                </a:solidFill>
              </a:rPr>
              <a:t>Próg ubóstwa określa się jako życie za mniej niż 1,90 USD dziennie.</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078E4BB5-7F03-402B-8794-D1A77726E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605218"/>
            <a:ext cx="3384376" cy="2538282"/>
          </a:xfrm>
          <a:prstGeom prst="rect">
            <a:avLst/>
          </a:prstGeom>
        </p:spPr>
      </p:pic>
      <p:pic>
        <p:nvPicPr>
          <p:cNvPr id="6" name="Obraz 5">
            <a:extLst>
              <a:ext uri="{FF2B5EF4-FFF2-40B4-BE49-F238E27FC236}">
                <a16:creationId xmlns:a16="http://schemas.microsoft.com/office/drawing/2014/main" id="{60E8101A-5205-47A4-A9FD-4A543D87C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605218"/>
            <a:ext cx="2538282" cy="2538282"/>
          </a:xfrm>
          <a:prstGeom prst="rect">
            <a:avLst/>
          </a:prstGeom>
        </p:spPr>
      </p:pic>
    </p:spTree>
    <p:extLst>
      <p:ext uri="{BB962C8B-B14F-4D97-AF65-F5344CB8AC3E}">
        <p14:creationId xmlns:p14="http://schemas.microsoft.com/office/powerpoint/2010/main" val="2240457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Niski poziom wykształcenia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772666" y="961440"/>
            <a:ext cx="7183710" cy="1754326"/>
          </a:xfrm>
          <a:prstGeom prst="rect">
            <a:avLst/>
          </a:prstGeom>
          <a:noFill/>
        </p:spPr>
        <p:txBody>
          <a:bodyPr wrap="square" rtlCol="0">
            <a:spAutoFit/>
          </a:bodyPr>
          <a:lstStyle/>
          <a:p>
            <a:pPr algn="just"/>
            <a:r>
              <a:rPr lang="pl-PL" dirty="0">
                <a:solidFill>
                  <a:schemeClr val="bg2"/>
                </a:solidFill>
              </a:rPr>
              <a:t>W regionie Afryki Subsaharyjskiej 42 mln dzieci nie może uczęszczać do szkoły. Najtrudniejsza jest sytuacja w Liberii, Nigrze, Burkina Faso i Etiopii, bo dotyczy ponad 60% dzieci. Problem stanowi też analfabetyzm wśród dorosłych – w Afryce ok. 40% osób nie potrafi czytać i pisać.</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8E6044AE-B18F-40ED-99B5-C43659F4D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651162"/>
            <a:ext cx="2870448" cy="2152836"/>
          </a:xfrm>
          <a:prstGeom prst="rect">
            <a:avLst/>
          </a:prstGeom>
        </p:spPr>
      </p:pic>
      <p:pic>
        <p:nvPicPr>
          <p:cNvPr id="6" name="Obraz 5">
            <a:extLst>
              <a:ext uri="{FF2B5EF4-FFF2-40B4-BE49-F238E27FC236}">
                <a16:creationId xmlns:a16="http://schemas.microsoft.com/office/drawing/2014/main" id="{1E59B90E-97D1-43DB-B28E-194950C9E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566475"/>
            <a:ext cx="4055019" cy="2321076"/>
          </a:xfrm>
          <a:prstGeom prst="rect">
            <a:avLst/>
          </a:prstGeom>
        </p:spPr>
      </p:pic>
    </p:spTree>
    <p:extLst>
      <p:ext uri="{BB962C8B-B14F-4D97-AF65-F5344CB8AC3E}">
        <p14:creationId xmlns:p14="http://schemas.microsoft.com/office/powerpoint/2010/main" val="5161824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Konflikty zbrojne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355976" y="771550"/>
            <a:ext cx="4320480" cy="4801314"/>
          </a:xfrm>
          <a:prstGeom prst="rect">
            <a:avLst/>
          </a:prstGeom>
          <a:noFill/>
        </p:spPr>
        <p:txBody>
          <a:bodyPr wrap="square" rtlCol="0">
            <a:spAutoFit/>
          </a:bodyPr>
          <a:lstStyle/>
          <a:p>
            <a:pPr algn="just"/>
            <a:r>
              <a:rPr lang="pl-PL" dirty="0">
                <a:solidFill>
                  <a:schemeClr val="bg2"/>
                </a:solidFill>
              </a:rPr>
              <a:t>W czasie licznych konfliktów zbrojnych celowo niszczy się uprawy i zbiory, co powoduje zmniejszenie zapasów żywności.</a:t>
            </a:r>
          </a:p>
          <a:p>
            <a:pPr algn="just"/>
            <a:endParaRPr lang="pl-PL" dirty="0">
              <a:solidFill>
                <a:schemeClr val="bg2"/>
              </a:solidFill>
            </a:endParaRPr>
          </a:p>
          <a:p>
            <a:pPr algn="just"/>
            <a:r>
              <a:rPr lang="pl-PL" dirty="0">
                <a:solidFill>
                  <a:schemeClr val="bg2"/>
                </a:solidFill>
              </a:rPr>
              <a:t>Kontynent afrykański należy do najbardziej niespokojnych obszarów na Ziemi. Wynika to z jego historii, szczególnie kolonializmu, który w dużej mierze doprowadził do współczesnej biedy, konfliktów etnicznych, religijnych itp. </a:t>
            </a:r>
          </a:p>
          <a:p>
            <a:pPr algn="just"/>
            <a:endParaRPr lang="pl-PL" dirty="0">
              <a:solidFill>
                <a:schemeClr val="bg2"/>
              </a:solidFill>
            </a:endParaRPr>
          </a:p>
          <a:p>
            <a:pPr algn="just"/>
            <a:r>
              <a:rPr lang="pl-PL" dirty="0">
                <a:solidFill>
                  <a:schemeClr val="bg2"/>
                </a:solidFill>
              </a:rPr>
              <a:t>Sztucznie poprowadzone przez kolonialistów granice doprowadziły do wymieszania się plemion o odmiennej historii, kulturze </a:t>
            </a:r>
            <a:br>
              <a:rPr lang="pl-PL" dirty="0">
                <a:solidFill>
                  <a:schemeClr val="bg2"/>
                </a:solidFill>
              </a:rPr>
            </a:br>
            <a:r>
              <a:rPr lang="pl-PL" dirty="0">
                <a:solidFill>
                  <a:schemeClr val="bg2"/>
                </a:solidFill>
              </a:rPr>
              <a:t>i religii. </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B9C3FEF6-C633-4971-BE83-AF1B441D3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37263"/>
            <a:ext cx="4019913" cy="3422719"/>
          </a:xfrm>
          <a:prstGeom prst="rect">
            <a:avLst/>
          </a:prstGeom>
        </p:spPr>
      </p:pic>
    </p:spTree>
    <p:extLst>
      <p:ext uri="{BB962C8B-B14F-4D97-AF65-F5344CB8AC3E}">
        <p14:creationId xmlns:p14="http://schemas.microsoft.com/office/powerpoint/2010/main" val="14417880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Konflikty zbrojne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683568" y="771550"/>
            <a:ext cx="7632848" cy="3693319"/>
          </a:xfrm>
          <a:prstGeom prst="rect">
            <a:avLst/>
          </a:prstGeom>
          <a:noFill/>
        </p:spPr>
        <p:txBody>
          <a:bodyPr wrap="square" rtlCol="0">
            <a:spAutoFit/>
          </a:bodyPr>
          <a:lstStyle/>
          <a:p>
            <a:pPr algn="just"/>
            <a:r>
              <a:rPr lang="pl-PL" dirty="0">
                <a:solidFill>
                  <a:srgbClr val="00B050"/>
                </a:solidFill>
              </a:rPr>
              <a:t>Przykłady konfliktów zbrojnych w Afryce :</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Ludobójstwo w Rwandzie – masakra osób pochodzenia </a:t>
            </a:r>
            <a:r>
              <a:rPr lang="pl-PL" dirty="0" err="1">
                <a:solidFill>
                  <a:schemeClr val="bg2"/>
                </a:solidFill>
              </a:rPr>
              <a:t>Tutsi</a:t>
            </a:r>
            <a:r>
              <a:rPr lang="pl-PL" dirty="0">
                <a:solidFill>
                  <a:schemeClr val="bg2"/>
                </a:solidFill>
              </a:rPr>
              <a:t> dokonana przez ekstremistów Hutu 1994r. – szacuje się, że zginęło ok. 1 mln osób.</a:t>
            </a:r>
          </a:p>
          <a:p>
            <a:pPr marL="285750" indent="-285750" algn="just">
              <a:buFont typeface="Arial" panose="020B0604020202020204" pitchFamily="34" charset="0"/>
              <a:buChar char="•"/>
            </a:pPr>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Konflikt w </a:t>
            </a:r>
            <a:r>
              <a:rPr lang="pl-PL" dirty="0" err="1">
                <a:solidFill>
                  <a:schemeClr val="bg2"/>
                </a:solidFill>
              </a:rPr>
              <a:t>Dafurze</a:t>
            </a:r>
            <a:r>
              <a:rPr lang="pl-PL" dirty="0">
                <a:solidFill>
                  <a:schemeClr val="bg2"/>
                </a:solidFill>
              </a:rPr>
              <a:t> – trwająca od 2003 r wojna domowa w prowincji Sudany, jest etapem trwającej ponad 60 lat wojny domowej w Sudanie, między arabskimi i niearabskimi mieszkańcami ze skutkiem 2 mln ofiar.</a:t>
            </a:r>
          </a:p>
          <a:p>
            <a:pPr marL="285750" indent="-285750" algn="just">
              <a:buFont typeface="Arial" panose="020B0604020202020204" pitchFamily="34" charset="0"/>
              <a:buChar char="•"/>
            </a:pPr>
            <a:endParaRPr lang="pl-PL" dirty="0">
              <a:solidFill>
                <a:schemeClr val="bg2"/>
              </a:solidFill>
            </a:endParaRPr>
          </a:p>
          <a:p>
            <a:pPr marL="285750" indent="-285750" algn="just">
              <a:buFont typeface="Arial" panose="020B0604020202020204" pitchFamily="34" charset="0"/>
              <a:buChar char="•"/>
            </a:pPr>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1730582A-0336-49EC-A4E2-3D4434969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147814"/>
            <a:ext cx="2448272" cy="1836204"/>
          </a:xfrm>
          <a:prstGeom prst="rect">
            <a:avLst/>
          </a:prstGeom>
        </p:spPr>
      </p:pic>
      <p:pic>
        <p:nvPicPr>
          <p:cNvPr id="8" name="Obraz 7">
            <a:extLst>
              <a:ext uri="{FF2B5EF4-FFF2-40B4-BE49-F238E27FC236}">
                <a16:creationId xmlns:a16="http://schemas.microsoft.com/office/drawing/2014/main" id="{F5FB497C-9623-4378-A7BC-D3B768364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683" y="3147814"/>
            <a:ext cx="2788773" cy="1859182"/>
          </a:xfrm>
          <a:prstGeom prst="rect">
            <a:avLst/>
          </a:prstGeom>
        </p:spPr>
      </p:pic>
      <p:pic>
        <p:nvPicPr>
          <p:cNvPr id="10" name="Obraz 9">
            <a:extLst>
              <a:ext uri="{FF2B5EF4-FFF2-40B4-BE49-F238E27FC236}">
                <a16:creationId xmlns:a16="http://schemas.microsoft.com/office/drawing/2014/main" id="{A0FFAC78-A0C0-4356-8FB0-FE2ABE9E9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963" y="3121546"/>
            <a:ext cx="3107354" cy="1754460"/>
          </a:xfrm>
          <a:prstGeom prst="rect">
            <a:avLst/>
          </a:prstGeom>
        </p:spPr>
      </p:pic>
    </p:spTree>
    <p:extLst>
      <p:ext uri="{BB962C8B-B14F-4D97-AF65-F5344CB8AC3E}">
        <p14:creationId xmlns:p14="http://schemas.microsoft.com/office/powerpoint/2010/main" val="30449716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Korupcja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429716" y="812529"/>
            <a:ext cx="7886700" cy="1477328"/>
          </a:xfrm>
          <a:prstGeom prst="rect">
            <a:avLst/>
          </a:prstGeom>
          <a:noFill/>
        </p:spPr>
        <p:txBody>
          <a:bodyPr wrap="square" rtlCol="0">
            <a:spAutoFit/>
          </a:bodyPr>
          <a:lstStyle/>
          <a:p>
            <a:pPr algn="just"/>
            <a:r>
              <a:rPr lang="pl-PL" dirty="0">
                <a:solidFill>
                  <a:schemeClr val="bg2"/>
                </a:solidFill>
              </a:rPr>
              <a:t>Korupcja nękająca Afrykę od dziesięcioleci przybiera na sile.  Oczywiście najbardziej pokrzywdzeni są w związku z tym najubożsi, którym przychodzi płacić łapówki za dostęp do podstawowych dóbr i praw.</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7E7C61FE-540E-4FC3-A387-85CD014B9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52" y="1995686"/>
            <a:ext cx="5436096" cy="3057804"/>
          </a:xfrm>
          <a:prstGeom prst="rect">
            <a:avLst/>
          </a:prstGeom>
        </p:spPr>
      </p:pic>
    </p:spTree>
    <p:extLst>
      <p:ext uri="{BB962C8B-B14F-4D97-AF65-F5344CB8AC3E}">
        <p14:creationId xmlns:p14="http://schemas.microsoft.com/office/powerpoint/2010/main" val="38749363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Kto pomaga głodującej Afryce?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323528" y="812529"/>
            <a:ext cx="4320480" cy="5078313"/>
          </a:xfrm>
          <a:prstGeom prst="rect">
            <a:avLst/>
          </a:prstGeom>
          <a:noFill/>
        </p:spPr>
        <p:txBody>
          <a:bodyPr wrap="square" rtlCol="0">
            <a:spAutoFit/>
          </a:bodyPr>
          <a:lstStyle/>
          <a:p>
            <a:pPr algn="just"/>
            <a:r>
              <a:rPr lang="pl-PL" dirty="0">
                <a:solidFill>
                  <a:schemeClr val="bg2"/>
                </a:solidFill>
              </a:rPr>
              <a:t>Akcje pomocy głodującym podejmowane są przez różne organizacje międzynarodowe:</a:t>
            </a:r>
          </a:p>
          <a:p>
            <a:pPr algn="just"/>
            <a:endParaRPr lang="pl-PL" dirty="0">
              <a:solidFill>
                <a:schemeClr val="bg2"/>
              </a:solidFill>
            </a:endParaRPr>
          </a:p>
          <a:p>
            <a:pPr marL="285750" indent="-285750">
              <a:buFont typeface="Arial" panose="020B0604020202020204" pitchFamily="34" charset="0"/>
              <a:buChar char="•"/>
            </a:pPr>
            <a:r>
              <a:rPr lang="pl-PL" dirty="0">
                <a:solidFill>
                  <a:schemeClr val="bg2"/>
                </a:solidFill>
              </a:rPr>
              <a:t>ICRC – Międzynarodowy Komitet Czerwonego Krzyża</a:t>
            </a:r>
          </a:p>
          <a:p>
            <a:pPr marL="285750" indent="-285750">
              <a:buFont typeface="Arial" panose="020B0604020202020204" pitchFamily="34" charset="0"/>
              <a:buChar char="•"/>
            </a:pPr>
            <a:r>
              <a:rPr lang="pl-PL" dirty="0">
                <a:solidFill>
                  <a:schemeClr val="bg2"/>
                </a:solidFill>
              </a:rPr>
              <a:t>FAO – Organizacja Narodów Zjednoczonych ds. Wyżywienia </a:t>
            </a:r>
            <a:br>
              <a:rPr lang="pl-PL" dirty="0">
                <a:solidFill>
                  <a:schemeClr val="bg2"/>
                </a:solidFill>
              </a:rPr>
            </a:br>
            <a:r>
              <a:rPr lang="pl-PL" dirty="0">
                <a:solidFill>
                  <a:schemeClr val="bg2"/>
                </a:solidFill>
              </a:rPr>
              <a:t>i Rolnictwa</a:t>
            </a:r>
          </a:p>
          <a:p>
            <a:pPr marL="285750" indent="-285750">
              <a:buFont typeface="Arial" panose="020B0604020202020204" pitchFamily="34" charset="0"/>
              <a:buChar char="•"/>
            </a:pPr>
            <a:r>
              <a:rPr lang="pl-PL" dirty="0">
                <a:solidFill>
                  <a:schemeClr val="bg2"/>
                </a:solidFill>
              </a:rPr>
              <a:t>WHO – Światowa Organizacja Zdrowia</a:t>
            </a:r>
          </a:p>
          <a:p>
            <a:pPr marL="285750" indent="-285750">
              <a:buFont typeface="Arial" panose="020B0604020202020204" pitchFamily="34" charset="0"/>
              <a:buChar char="•"/>
            </a:pPr>
            <a:r>
              <a:rPr lang="pl-PL" dirty="0">
                <a:solidFill>
                  <a:schemeClr val="bg2"/>
                </a:solidFill>
              </a:rPr>
              <a:t>WFO – Światowy Program Żywnościowy</a:t>
            </a:r>
          </a:p>
          <a:p>
            <a:pPr marL="285750" indent="-285750">
              <a:buFont typeface="Arial" panose="020B0604020202020204" pitchFamily="34" charset="0"/>
              <a:buChar char="•"/>
            </a:pPr>
            <a:r>
              <a:rPr lang="pl-PL" dirty="0">
                <a:solidFill>
                  <a:schemeClr val="bg2"/>
                </a:solidFill>
              </a:rPr>
              <a:t>UNICEF – Fundusz Narodów Zjednoczonych na Rzecz Dzieci</a:t>
            </a:r>
          </a:p>
          <a:p>
            <a:pPr marL="285750" indent="-285750">
              <a:buFont typeface="Arial" panose="020B0604020202020204" pitchFamily="34" charset="0"/>
              <a:buChar char="•"/>
            </a:pPr>
            <a:r>
              <a:rPr lang="pl-PL" dirty="0">
                <a:solidFill>
                  <a:schemeClr val="bg2"/>
                </a:solidFill>
              </a:rPr>
              <a:t>PAH – Polska Akcja Humanitarna</a:t>
            </a:r>
          </a:p>
          <a:p>
            <a:pPr algn="just"/>
            <a:endParaRPr lang="pl-PL" dirty="0">
              <a:solidFill>
                <a:schemeClr val="bg2"/>
              </a:solidFill>
            </a:endParaRP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8C32CF76-DB72-4DAE-AA72-693EE75D4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534" y="3249235"/>
            <a:ext cx="2045816" cy="1513904"/>
          </a:xfrm>
          <a:prstGeom prst="rect">
            <a:avLst/>
          </a:prstGeom>
        </p:spPr>
      </p:pic>
      <p:pic>
        <p:nvPicPr>
          <p:cNvPr id="9" name="Obraz 8">
            <a:extLst>
              <a:ext uri="{FF2B5EF4-FFF2-40B4-BE49-F238E27FC236}">
                <a16:creationId xmlns:a16="http://schemas.microsoft.com/office/drawing/2014/main" id="{5503AE97-491C-45C2-87C1-808B65C61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1579894"/>
            <a:ext cx="1296144" cy="1316666"/>
          </a:xfrm>
          <a:prstGeom prst="rect">
            <a:avLst/>
          </a:prstGeom>
        </p:spPr>
      </p:pic>
      <p:pic>
        <p:nvPicPr>
          <p:cNvPr id="17" name="Obraz 16">
            <a:extLst>
              <a:ext uri="{FF2B5EF4-FFF2-40B4-BE49-F238E27FC236}">
                <a16:creationId xmlns:a16="http://schemas.microsoft.com/office/drawing/2014/main" id="{1E94D829-063D-4B35-8193-5937BB5DB3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380361"/>
            <a:ext cx="2194744" cy="877898"/>
          </a:xfrm>
          <a:prstGeom prst="rect">
            <a:avLst/>
          </a:prstGeom>
        </p:spPr>
      </p:pic>
      <p:pic>
        <p:nvPicPr>
          <p:cNvPr id="19" name="Obraz 18">
            <a:extLst>
              <a:ext uri="{FF2B5EF4-FFF2-40B4-BE49-F238E27FC236}">
                <a16:creationId xmlns:a16="http://schemas.microsoft.com/office/drawing/2014/main" id="{AFE1F07C-B47C-4E51-8AA1-86B5A8DBAA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5968" y="1203598"/>
            <a:ext cx="1587909" cy="1587909"/>
          </a:xfrm>
          <a:prstGeom prst="rect">
            <a:avLst/>
          </a:prstGeom>
        </p:spPr>
      </p:pic>
      <p:pic>
        <p:nvPicPr>
          <p:cNvPr id="21" name="Obraz 20">
            <a:extLst>
              <a:ext uri="{FF2B5EF4-FFF2-40B4-BE49-F238E27FC236}">
                <a16:creationId xmlns:a16="http://schemas.microsoft.com/office/drawing/2014/main" id="{C7E109C2-1E5B-4BF5-9AE4-55A1906FCC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3939902"/>
            <a:ext cx="1801555" cy="772095"/>
          </a:xfrm>
          <a:prstGeom prst="rect">
            <a:avLst/>
          </a:prstGeom>
        </p:spPr>
      </p:pic>
    </p:spTree>
    <p:extLst>
      <p:ext uri="{BB962C8B-B14F-4D97-AF65-F5344CB8AC3E}">
        <p14:creationId xmlns:p14="http://schemas.microsoft.com/office/powerpoint/2010/main" val="29847516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Jak mądrze pomóc Afryce?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323528" y="812529"/>
            <a:ext cx="5455518" cy="4801314"/>
          </a:xfrm>
          <a:prstGeom prst="rect">
            <a:avLst/>
          </a:prstGeom>
          <a:noFill/>
        </p:spPr>
        <p:txBody>
          <a:bodyPr wrap="square" rtlCol="0">
            <a:spAutoFit/>
          </a:bodyPr>
          <a:lstStyle/>
          <a:p>
            <a:pPr algn="just"/>
            <a:r>
              <a:rPr lang="pl-PL" dirty="0">
                <a:solidFill>
                  <a:schemeClr val="bg2"/>
                </a:solidFill>
              </a:rPr>
              <a:t>Pomoc dla Afryki powinna być przemyślana. Należy umożliwić im zaspokajanie swoich potrzeb własną pracą. Zapewnić dostęp do wody bez której nie da się żyć, ani produkować żywności. Dlatego ważniejsze niż utrzymywanie różnych obozów pomocowych jest pomoc przy budowie studni głębinowych.</a:t>
            </a:r>
          </a:p>
          <a:p>
            <a:pPr algn="just"/>
            <a:endParaRPr lang="pl-PL" dirty="0">
              <a:solidFill>
                <a:schemeClr val="bg2"/>
              </a:solidFill>
            </a:endParaRPr>
          </a:p>
          <a:p>
            <a:pPr algn="just"/>
            <a:endParaRPr lang="pl-PL" dirty="0">
              <a:solidFill>
                <a:schemeClr val="bg2"/>
              </a:solidFill>
            </a:endParaRPr>
          </a:p>
          <a:p>
            <a:pPr algn="just"/>
            <a:r>
              <a:rPr lang="pl-PL" dirty="0">
                <a:solidFill>
                  <a:schemeClr val="bg2"/>
                </a:solidFill>
              </a:rPr>
              <a:t>Wciąż zdarzają się sytuacje, że do głodujących trafiają nieprzydatne rzeczy np. przeterminowane leki, koce elektryczne, rękawice narciarskie, skażona żywność.</a:t>
            </a:r>
          </a:p>
          <a:p>
            <a:pPr algn="just"/>
            <a:r>
              <a:rPr lang="pl-PL" dirty="0">
                <a:solidFill>
                  <a:schemeClr val="bg2"/>
                </a:solidFill>
              </a:rPr>
              <a:t>Wysyłając dary należy się zastanowić czy nie przyczynią się one do upadku rodzimej produkcji.</a:t>
            </a: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812D6AE1-D8B8-4B0C-BFA7-DC8B576A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773" y="2931790"/>
            <a:ext cx="2634803" cy="1976102"/>
          </a:xfrm>
          <a:prstGeom prst="rect">
            <a:avLst/>
          </a:prstGeom>
        </p:spPr>
      </p:pic>
      <p:pic>
        <p:nvPicPr>
          <p:cNvPr id="8" name="Obraz 7">
            <a:extLst>
              <a:ext uri="{FF2B5EF4-FFF2-40B4-BE49-F238E27FC236}">
                <a16:creationId xmlns:a16="http://schemas.microsoft.com/office/drawing/2014/main" id="{699D9F9A-B81B-45DF-833F-B4734F04E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773" y="699542"/>
            <a:ext cx="2634803" cy="1688976"/>
          </a:xfrm>
          <a:prstGeom prst="rect">
            <a:avLst/>
          </a:prstGeom>
        </p:spPr>
      </p:pic>
    </p:spTree>
    <p:extLst>
      <p:ext uri="{BB962C8B-B14F-4D97-AF65-F5344CB8AC3E}">
        <p14:creationId xmlns:p14="http://schemas.microsoft.com/office/powerpoint/2010/main" val="29892026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Skuteczne metody pomocy</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323528" y="812529"/>
            <a:ext cx="5455518" cy="4247317"/>
          </a:xfrm>
          <a:prstGeom prst="rect">
            <a:avLst/>
          </a:prstGeom>
          <a:noFill/>
        </p:spPr>
        <p:txBody>
          <a:bodyPr wrap="square" rtlCol="0">
            <a:spAutoFit/>
          </a:bodyPr>
          <a:lstStyle/>
          <a:p>
            <a:pPr algn="just"/>
            <a:endParaRPr lang="pl-PL" dirty="0">
              <a:solidFill>
                <a:schemeClr val="bg2"/>
              </a:solidFill>
            </a:endParaRPr>
          </a:p>
          <a:p>
            <a:pPr algn="just"/>
            <a:r>
              <a:rPr lang="pl-PL" dirty="0">
                <a:solidFill>
                  <a:schemeClr val="bg2"/>
                </a:solidFill>
              </a:rPr>
              <a:t>Metody skutecznej walki z głodem:</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Zwiększenie powierzchni ziem uprawnych np. przez nawadnianie lub rekultywację gleb</a:t>
            </a:r>
          </a:p>
          <a:p>
            <a:pPr marL="285750" indent="-285750" algn="just">
              <a:buFont typeface="Arial" panose="020B0604020202020204" pitchFamily="34" charset="0"/>
              <a:buChar char="•"/>
            </a:pPr>
            <a:r>
              <a:rPr lang="pl-PL" dirty="0">
                <a:solidFill>
                  <a:schemeClr val="bg2"/>
                </a:solidFill>
              </a:rPr>
              <a:t>Edukowanie rolników</a:t>
            </a:r>
          </a:p>
          <a:p>
            <a:pPr marL="285750" indent="-285750" algn="just">
              <a:buFont typeface="Arial" panose="020B0604020202020204" pitchFamily="34" charset="0"/>
              <a:buChar char="•"/>
            </a:pPr>
            <a:r>
              <a:rPr lang="pl-PL" dirty="0">
                <a:solidFill>
                  <a:schemeClr val="bg2"/>
                </a:solidFill>
              </a:rPr>
              <a:t>Wprowadzanie nowych technologii upraw</a:t>
            </a:r>
          </a:p>
          <a:p>
            <a:pPr marL="285750" indent="-285750" algn="just">
              <a:buFont typeface="Arial" panose="020B0604020202020204" pitchFamily="34" charset="0"/>
              <a:buChar char="•"/>
            </a:pPr>
            <a:r>
              <a:rPr lang="pl-PL" dirty="0">
                <a:solidFill>
                  <a:schemeClr val="bg2"/>
                </a:solidFill>
              </a:rPr>
              <a:t>Usprawnianie dystrybucji żywności</a:t>
            </a:r>
          </a:p>
          <a:p>
            <a:pPr marL="285750" indent="-285750" algn="just">
              <a:buFont typeface="Arial" panose="020B0604020202020204" pitchFamily="34" charset="0"/>
              <a:buChar char="•"/>
            </a:pPr>
            <a:r>
              <a:rPr lang="pl-PL" dirty="0">
                <a:solidFill>
                  <a:schemeClr val="bg2"/>
                </a:solidFill>
              </a:rPr>
              <a:t>Poprawa poziomu mechanizacji rolnictwa</a:t>
            </a:r>
          </a:p>
          <a:p>
            <a:pPr marL="285750" indent="-285750" algn="just">
              <a:buFont typeface="Arial" panose="020B0604020202020204" pitchFamily="34" charset="0"/>
              <a:buChar char="•"/>
            </a:pPr>
            <a:r>
              <a:rPr lang="pl-PL" dirty="0">
                <a:solidFill>
                  <a:schemeClr val="bg2"/>
                </a:solidFill>
              </a:rPr>
              <a:t>Podejmowanie działań na rzecz pokoju i stabilizacji politycznej</a:t>
            </a:r>
          </a:p>
          <a:p>
            <a:pPr algn="just"/>
            <a:endParaRPr lang="pl-PL" dirty="0">
              <a:solidFill>
                <a:schemeClr val="bg2"/>
              </a:solidFill>
            </a:endParaRP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EA16A7E5-BFE2-467F-9E50-42F0DCFF4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309" y="454918"/>
            <a:ext cx="2630421" cy="1972816"/>
          </a:xfrm>
          <a:prstGeom prst="rect">
            <a:avLst/>
          </a:prstGeom>
        </p:spPr>
      </p:pic>
      <p:pic>
        <p:nvPicPr>
          <p:cNvPr id="9" name="Obraz 8">
            <a:extLst>
              <a:ext uri="{FF2B5EF4-FFF2-40B4-BE49-F238E27FC236}">
                <a16:creationId xmlns:a16="http://schemas.microsoft.com/office/drawing/2014/main" id="{0D125B93-6188-4830-917F-F08B611D2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769" y="2787774"/>
            <a:ext cx="2857500" cy="1905000"/>
          </a:xfrm>
          <a:prstGeom prst="rect">
            <a:avLst/>
          </a:prstGeom>
        </p:spPr>
      </p:pic>
    </p:spTree>
    <p:extLst>
      <p:ext uri="{BB962C8B-B14F-4D97-AF65-F5344CB8AC3E}">
        <p14:creationId xmlns:p14="http://schemas.microsoft.com/office/powerpoint/2010/main" val="1409202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612EE5FF-DBDE-4A86-83EB-76A600BEE58F}"/>
              </a:ext>
            </a:extLst>
          </p:cNvPr>
          <p:cNvSpPr txBox="1"/>
          <p:nvPr/>
        </p:nvSpPr>
        <p:spPr>
          <a:xfrm>
            <a:off x="640380" y="1923678"/>
            <a:ext cx="3931620" cy="1200329"/>
          </a:xfrm>
          <a:prstGeom prst="rect">
            <a:avLst/>
          </a:prstGeom>
          <a:noFill/>
        </p:spPr>
        <p:txBody>
          <a:bodyPr wrap="square" rtlCol="0">
            <a:spAutoFit/>
          </a:bodyPr>
          <a:lstStyle/>
          <a:p>
            <a:r>
              <a:rPr lang="pl-PL" sz="4400" dirty="0">
                <a:solidFill>
                  <a:srgbClr val="00B050"/>
                </a:solidFill>
              </a:rPr>
              <a:t>Dziękuję</a:t>
            </a:r>
          </a:p>
          <a:p>
            <a:r>
              <a:rPr lang="pl-PL" sz="2800" dirty="0">
                <a:solidFill>
                  <a:srgbClr val="00B050"/>
                </a:solidFill>
              </a:rPr>
              <a:t>Michał Mierzejewski 8b</a:t>
            </a:r>
          </a:p>
        </p:txBody>
      </p:sp>
    </p:spTree>
    <p:extLst>
      <p:ext uri="{BB962C8B-B14F-4D97-AF65-F5344CB8AC3E}">
        <p14:creationId xmlns:p14="http://schemas.microsoft.com/office/powerpoint/2010/main" val="179135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Głód</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1115616" y="915566"/>
            <a:ext cx="7399734" cy="1200329"/>
          </a:xfrm>
          <a:prstGeom prst="rect">
            <a:avLst/>
          </a:prstGeom>
          <a:noFill/>
        </p:spPr>
        <p:txBody>
          <a:bodyPr wrap="square" rtlCol="0">
            <a:spAutoFit/>
          </a:bodyPr>
          <a:lstStyle/>
          <a:p>
            <a:pPr algn="just"/>
            <a:r>
              <a:rPr lang="pl-PL" dirty="0">
                <a:solidFill>
                  <a:srgbClr val="00B050"/>
                </a:solidFill>
              </a:rPr>
              <a:t>GŁÓD</a:t>
            </a:r>
            <a:r>
              <a:rPr lang="pl-PL" dirty="0">
                <a:solidFill>
                  <a:schemeClr val="bg2"/>
                </a:solidFill>
              </a:rPr>
              <a:t> to stan organizmu spowodowany czasowym brakiem pożywienia, który w skrajnych przypadkach może doprowadzić do śmierci.</a:t>
            </a:r>
          </a:p>
          <a:p>
            <a:pPr algn="ctr"/>
            <a:endParaRPr lang="pl-PL" dirty="0">
              <a:solidFill>
                <a:srgbClr val="FF0000"/>
              </a:solidFill>
            </a:endParaRPr>
          </a:p>
          <a:p>
            <a:pPr algn="just"/>
            <a:endParaRPr lang="pl-PL" dirty="0">
              <a:solidFill>
                <a:srgbClr val="FF0000"/>
              </a:solidFill>
            </a:endParaRPr>
          </a:p>
        </p:txBody>
      </p:sp>
      <p:pic>
        <p:nvPicPr>
          <p:cNvPr id="6" name="Obraz 5">
            <a:extLst>
              <a:ext uri="{FF2B5EF4-FFF2-40B4-BE49-F238E27FC236}">
                <a16:creationId xmlns:a16="http://schemas.microsoft.com/office/drawing/2014/main" id="{DD34176E-E250-42DD-A8DC-817680F09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31682"/>
            <a:ext cx="4217015" cy="2811817"/>
          </a:xfrm>
          <a:prstGeom prst="rect">
            <a:avLst/>
          </a:prstGeom>
        </p:spPr>
      </p:pic>
      <p:pic>
        <p:nvPicPr>
          <p:cNvPr id="9" name="Obraz 8">
            <a:extLst>
              <a:ext uri="{FF2B5EF4-FFF2-40B4-BE49-F238E27FC236}">
                <a16:creationId xmlns:a16="http://schemas.microsoft.com/office/drawing/2014/main" id="{15BB0FBA-3ED9-4AD1-9E91-93FF3BA4B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331682"/>
            <a:ext cx="4165657" cy="2811818"/>
          </a:xfrm>
          <a:prstGeom prst="rect">
            <a:avLst/>
          </a:prstGeom>
        </p:spPr>
      </p:pic>
    </p:spTree>
    <p:extLst>
      <p:ext uri="{BB962C8B-B14F-4D97-AF65-F5344CB8AC3E}">
        <p14:creationId xmlns:p14="http://schemas.microsoft.com/office/powerpoint/2010/main" val="26841474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Głód utajony</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5093146" y="1681520"/>
            <a:ext cx="3727326" cy="1754326"/>
          </a:xfrm>
          <a:prstGeom prst="rect">
            <a:avLst/>
          </a:prstGeom>
          <a:noFill/>
        </p:spPr>
        <p:txBody>
          <a:bodyPr wrap="square" rtlCol="0">
            <a:spAutoFit/>
          </a:bodyPr>
          <a:lstStyle/>
          <a:p>
            <a:pPr algn="just"/>
            <a:r>
              <a:rPr lang="pl-PL" dirty="0">
                <a:solidFill>
                  <a:schemeClr val="bg2"/>
                </a:solidFill>
              </a:rPr>
              <a:t>Może też wystąpić </a:t>
            </a:r>
            <a:r>
              <a:rPr lang="pl-PL" dirty="0">
                <a:solidFill>
                  <a:srgbClr val="00B050"/>
                </a:solidFill>
              </a:rPr>
              <a:t>GŁÓD UTAJONY, </a:t>
            </a:r>
            <a:r>
              <a:rPr lang="pl-PL" dirty="0">
                <a:solidFill>
                  <a:schemeClr val="bg2"/>
                </a:solidFill>
              </a:rPr>
              <a:t>gdy ilość pożywienia jest wystarczająca, ale w diecie brakuje określonych składników odżywczych.</a:t>
            </a:r>
          </a:p>
          <a:p>
            <a:pPr algn="ct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BD53BA3A-A68C-4D4C-AEC0-67F6E7749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843558"/>
            <a:ext cx="4201725" cy="4136073"/>
          </a:xfrm>
          <a:prstGeom prst="rect">
            <a:avLst/>
          </a:prstGeom>
        </p:spPr>
      </p:pic>
    </p:spTree>
    <p:extLst>
      <p:ext uri="{BB962C8B-B14F-4D97-AF65-F5344CB8AC3E}">
        <p14:creationId xmlns:p14="http://schemas.microsoft.com/office/powerpoint/2010/main" val="1134334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Głód i niedożywienie w Afryce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5652120" y="1203598"/>
            <a:ext cx="3312368" cy="2862322"/>
          </a:xfrm>
          <a:prstGeom prst="rect">
            <a:avLst/>
          </a:prstGeom>
          <a:noFill/>
        </p:spPr>
        <p:txBody>
          <a:bodyPr wrap="square" rtlCol="0">
            <a:spAutoFit/>
          </a:bodyPr>
          <a:lstStyle/>
          <a:p>
            <a:pPr algn="just"/>
            <a:r>
              <a:rPr lang="pl-PL" dirty="0">
                <a:solidFill>
                  <a:schemeClr val="bg2"/>
                </a:solidFill>
              </a:rPr>
              <a:t>Z problemem głodu i niedożywienia zmaga się obecnie 1/3 krajów na świecie.</a:t>
            </a:r>
            <a:endParaRPr lang="pl-PL" dirty="0">
              <a:solidFill>
                <a:srgbClr val="FF0000"/>
              </a:solidFill>
            </a:endParaRPr>
          </a:p>
          <a:p>
            <a:pPr algn="ctr"/>
            <a:endParaRPr lang="pl-PL" dirty="0">
              <a:solidFill>
                <a:srgbClr val="FF0000"/>
              </a:solidFill>
            </a:endParaRPr>
          </a:p>
          <a:p>
            <a:pPr algn="ctr"/>
            <a:endParaRPr lang="pl-PL" dirty="0">
              <a:solidFill>
                <a:srgbClr val="FF0000"/>
              </a:solidFill>
            </a:endParaRPr>
          </a:p>
          <a:p>
            <a:pPr algn="just"/>
            <a:endParaRPr lang="pl-PL" dirty="0">
              <a:solidFill>
                <a:srgbClr val="FF0000"/>
              </a:solidFill>
            </a:endParaRPr>
          </a:p>
          <a:p>
            <a:pPr algn="just"/>
            <a:r>
              <a:rPr lang="pl-PL" dirty="0">
                <a:solidFill>
                  <a:schemeClr val="bg2"/>
                </a:solidFill>
              </a:rPr>
              <a:t>Najwięcej z nich leży w Afryce. Są to m.in. Czad, Zambia, Namibia, Republika Środkowoafrykańska i Madagaskar.</a:t>
            </a:r>
          </a:p>
        </p:txBody>
      </p:sp>
      <p:sp>
        <p:nvSpPr>
          <p:cNvPr id="5" name="Strzałka: w prawo 4">
            <a:extLst>
              <a:ext uri="{FF2B5EF4-FFF2-40B4-BE49-F238E27FC236}">
                <a16:creationId xmlns:a16="http://schemas.microsoft.com/office/drawing/2014/main" id="{0D3C9CCD-469E-4C36-95F8-D30024F9A51F}"/>
              </a:ext>
            </a:extLst>
          </p:cNvPr>
          <p:cNvSpPr/>
          <p:nvPr/>
        </p:nvSpPr>
        <p:spPr>
          <a:xfrm rot="5400000">
            <a:off x="7056276" y="231972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82C6B0EF-1E9B-4000-902B-35FF7F568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3826"/>
            <a:ext cx="5601791" cy="3878163"/>
          </a:xfrm>
          <a:prstGeom prst="rect">
            <a:avLst/>
          </a:prstGeom>
        </p:spPr>
      </p:pic>
    </p:spTree>
    <p:extLst>
      <p:ext uri="{BB962C8B-B14F-4D97-AF65-F5344CB8AC3E}">
        <p14:creationId xmlns:p14="http://schemas.microsoft.com/office/powerpoint/2010/main" val="2887776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Co jedzą Afrykańczycy?</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5004048" y="483518"/>
            <a:ext cx="3888432" cy="4524315"/>
          </a:xfrm>
          <a:prstGeom prst="rect">
            <a:avLst/>
          </a:prstGeom>
          <a:noFill/>
        </p:spPr>
        <p:txBody>
          <a:bodyPr wrap="square" rtlCol="0">
            <a:spAutoFit/>
          </a:bodyPr>
          <a:lstStyle/>
          <a:p>
            <a:pPr algn="just"/>
            <a:r>
              <a:rPr lang="pl-PL" dirty="0">
                <a:solidFill>
                  <a:schemeClr val="bg2"/>
                </a:solidFill>
              </a:rPr>
              <a:t>W wielu krajach Afryki podstawę wyżywienia stanowią produkty roślinne. </a:t>
            </a:r>
          </a:p>
          <a:p>
            <a:pPr algn="just"/>
            <a:r>
              <a:rPr lang="pl-PL" dirty="0">
                <a:solidFill>
                  <a:schemeClr val="bg2"/>
                </a:solidFill>
              </a:rPr>
              <a:t>W prostym, nieurozmaiconym pożywieniu składającym się głównie z manioku, fasoli, kukurydzy i liści, brakuje wielu niezbędnych składników, przede wszystkim białka i witamin. W krajach Afryki Subsaharyjskiej jest wiele zagłodzonych dzieci, które mięsa ani mleka nie jedzą prawie nigdy.</a:t>
            </a:r>
          </a:p>
          <a:p>
            <a:pPr algn="just"/>
            <a:endParaRPr lang="pl-PL" dirty="0">
              <a:solidFill>
                <a:schemeClr val="bg2"/>
              </a:solidFill>
            </a:endParaRPr>
          </a:p>
          <a:p>
            <a:pPr algn="just"/>
            <a:r>
              <a:rPr lang="pl-PL" dirty="0">
                <a:solidFill>
                  <a:schemeClr val="bg2"/>
                </a:solidFill>
              </a:rPr>
              <a:t>Afryka na najwyższy wskaźnik niedożywienia szacowany na 20 % populacji.</a:t>
            </a:r>
            <a:endParaRPr lang="pl-PL" dirty="0">
              <a:solidFill>
                <a:srgbClr val="FF0000"/>
              </a:solidFill>
            </a:endParaRPr>
          </a:p>
          <a:p>
            <a:pPr algn="just"/>
            <a:endParaRPr lang="pl-PL" dirty="0">
              <a:solidFill>
                <a:srgbClr val="FF0000"/>
              </a:solidFill>
            </a:endParaRPr>
          </a:p>
        </p:txBody>
      </p:sp>
      <p:pic>
        <p:nvPicPr>
          <p:cNvPr id="4" name="Obraz 3">
            <a:extLst>
              <a:ext uri="{FF2B5EF4-FFF2-40B4-BE49-F238E27FC236}">
                <a16:creationId xmlns:a16="http://schemas.microsoft.com/office/drawing/2014/main" id="{6A7BD626-7475-4486-86D3-BE1F1DA93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7614"/>
            <a:ext cx="4629148" cy="2643758"/>
          </a:xfrm>
          <a:prstGeom prst="rect">
            <a:avLst/>
          </a:prstGeom>
        </p:spPr>
      </p:pic>
    </p:spTree>
    <p:extLst>
      <p:ext uri="{BB962C8B-B14F-4D97-AF65-F5344CB8AC3E}">
        <p14:creationId xmlns:p14="http://schemas.microsoft.com/office/powerpoint/2010/main" val="41296884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Skutki głodu i niedożywienia</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5093146" y="915566"/>
            <a:ext cx="3727326" cy="4247317"/>
          </a:xfrm>
          <a:prstGeom prst="rect">
            <a:avLst/>
          </a:prstGeom>
          <a:noFill/>
        </p:spPr>
        <p:txBody>
          <a:bodyPr wrap="square" rtlCol="0">
            <a:spAutoFit/>
          </a:bodyPr>
          <a:lstStyle/>
          <a:p>
            <a:pPr algn="just"/>
            <a:r>
              <a:rPr lang="pl-PL" dirty="0">
                <a:solidFill>
                  <a:schemeClr val="bg2"/>
                </a:solidFill>
              </a:rPr>
              <a:t>Najtragiczniejszym skutkiem głodu </a:t>
            </a:r>
            <a:br>
              <a:rPr lang="pl-PL" dirty="0">
                <a:solidFill>
                  <a:schemeClr val="bg2"/>
                </a:solidFill>
              </a:rPr>
            </a:br>
            <a:r>
              <a:rPr lang="pl-PL" dirty="0">
                <a:solidFill>
                  <a:schemeClr val="bg2"/>
                </a:solidFill>
              </a:rPr>
              <a:t>i niedożywienia jest śmierć ludzi.  </a:t>
            </a:r>
          </a:p>
          <a:p>
            <a:pPr algn="just"/>
            <a:endParaRPr lang="pl-PL" dirty="0">
              <a:solidFill>
                <a:schemeClr val="bg2"/>
              </a:solidFill>
            </a:endParaRPr>
          </a:p>
          <a:p>
            <a:pPr algn="just"/>
            <a:r>
              <a:rPr lang="pl-PL" dirty="0">
                <a:solidFill>
                  <a:schemeClr val="bg2"/>
                </a:solidFill>
              </a:rPr>
              <a:t>Problemy żywieniowe powodują również:</a:t>
            </a:r>
          </a:p>
          <a:p>
            <a:pPr marL="285750" indent="-285750" algn="just">
              <a:buFont typeface="Arial" panose="020B0604020202020204" pitchFamily="34" charset="0"/>
              <a:buChar char="•"/>
            </a:pPr>
            <a:r>
              <a:rPr lang="pl-PL" dirty="0">
                <a:solidFill>
                  <a:schemeClr val="bg2"/>
                </a:solidFill>
              </a:rPr>
              <a:t>wyższą śmiertelność niemowląt</a:t>
            </a:r>
          </a:p>
          <a:p>
            <a:pPr marL="285750" indent="-285750" algn="just">
              <a:buFont typeface="Arial" panose="020B0604020202020204" pitchFamily="34" charset="0"/>
              <a:buChar char="•"/>
            </a:pPr>
            <a:r>
              <a:rPr lang="pl-PL" dirty="0">
                <a:solidFill>
                  <a:schemeClr val="bg2"/>
                </a:solidFill>
              </a:rPr>
              <a:t>choroby i schorzenia np. kurza ślepota, zanik mięśni, anemia</a:t>
            </a:r>
          </a:p>
          <a:p>
            <a:pPr marL="285750" indent="-285750" algn="just">
              <a:buFont typeface="Arial" panose="020B0604020202020204" pitchFamily="34" charset="0"/>
              <a:buChar char="•"/>
            </a:pPr>
            <a:r>
              <a:rPr lang="pl-PL" dirty="0">
                <a:solidFill>
                  <a:schemeClr val="bg2"/>
                </a:solidFill>
              </a:rPr>
              <a:t>niedorozwój</a:t>
            </a:r>
          </a:p>
          <a:p>
            <a:pPr marL="285750" indent="-285750" algn="just">
              <a:buFont typeface="Arial" panose="020B0604020202020204" pitchFamily="34" charset="0"/>
              <a:buChar char="•"/>
            </a:pPr>
            <a:r>
              <a:rPr lang="pl-PL" dirty="0">
                <a:solidFill>
                  <a:schemeClr val="bg2"/>
                </a:solidFill>
              </a:rPr>
              <a:t>obniżona sprawność fizyczna </a:t>
            </a:r>
            <a:br>
              <a:rPr lang="pl-PL" dirty="0">
                <a:solidFill>
                  <a:schemeClr val="bg2"/>
                </a:solidFill>
              </a:rPr>
            </a:br>
            <a:r>
              <a:rPr lang="pl-PL" dirty="0">
                <a:solidFill>
                  <a:schemeClr val="bg2"/>
                </a:solidFill>
              </a:rPr>
              <a:t>i umysłowa</a:t>
            </a:r>
          </a:p>
          <a:p>
            <a:pPr marL="285750" indent="-285750" algn="just">
              <a:buFont typeface="Arial" panose="020B0604020202020204" pitchFamily="34" charset="0"/>
              <a:buChar char="•"/>
            </a:pPr>
            <a:r>
              <a:rPr lang="pl-PL" dirty="0">
                <a:solidFill>
                  <a:schemeClr val="bg2"/>
                </a:solidFill>
              </a:rPr>
              <a:t>ciągłe zmęczenie i senność</a:t>
            </a:r>
          </a:p>
          <a:p>
            <a:pPr marL="285750" indent="-285750" algn="just">
              <a:buFont typeface="Arial" panose="020B0604020202020204" pitchFamily="34" charset="0"/>
              <a:buChar char="•"/>
            </a:pPr>
            <a:r>
              <a:rPr lang="pl-PL" dirty="0">
                <a:solidFill>
                  <a:schemeClr val="bg2"/>
                </a:solidFill>
              </a:rPr>
              <a:t>problemy z nauką i pracą</a:t>
            </a:r>
            <a:endParaRPr lang="pl-PL" dirty="0"/>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1EF7B028-5732-4C3F-9D9F-D888A3184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35646"/>
            <a:ext cx="3956824" cy="2643758"/>
          </a:xfrm>
          <a:prstGeom prst="rect">
            <a:avLst/>
          </a:prstGeom>
        </p:spPr>
      </p:pic>
    </p:spTree>
    <p:extLst>
      <p:ext uri="{BB962C8B-B14F-4D97-AF65-F5344CB8AC3E}">
        <p14:creationId xmlns:p14="http://schemas.microsoft.com/office/powerpoint/2010/main" val="3977842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Dlaczego ludzie w Afryce głodują?</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395536" y="915566"/>
            <a:ext cx="3096344" cy="2031325"/>
          </a:xfrm>
          <a:prstGeom prst="rect">
            <a:avLst/>
          </a:prstGeom>
          <a:noFill/>
        </p:spPr>
        <p:txBody>
          <a:bodyPr wrap="square" rtlCol="0">
            <a:spAutoFit/>
          </a:bodyPr>
          <a:lstStyle/>
          <a:p>
            <a:pPr algn="just"/>
            <a:r>
              <a:rPr lang="pl-PL" dirty="0">
                <a:solidFill>
                  <a:srgbClr val="00B050"/>
                </a:solidFill>
              </a:rPr>
              <a:t>PRZYCZYNY PRZYRODNICZE</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Klęski żywiołowe</a:t>
            </a:r>
          </a:p>
          <a:p>
            <a:pPr marL="285750" indent="-285750" algn="just">
              <a:buFont typeface="Arial" panose="020B0604020202020204" pitchFamily="34" charset="0"/>
              <a:buChar char="•"/>
            </a:pPr>
            <a:r>
              <a:rPr lang="pl-PL" dirty="0">
                <a:solidFill>
                  <a:schemeClr val="bg2"/>
                </a:solidFill>
              </a:rPr>
              <a:t>Pustynnienie</a:t>
            </a:r>
          </a:p>
          <a:p>
            <a:pPr marL="285750" indent="-285750" algn="just">
              <a:buFont typeface="Arial" panose="020B0604020202020204" pitchFamily="34" charset="0"/>
              <a:buChar char="•"/>
            </a:pPr>
            <a:r>
              <a:rPr lang="pl-PL" dirty="0">
                <a:solidFill>
                  <a:schemeClr val="bg2"/>
                </a:solidFill>
              </a:rPr>
              <a:t>Plagi szkodników</a:t>
            </a:r>
          </a:p>
          <a:p>
            <a:pPr algn="ctr"/>
            <a:endParaRPr lang="pl-PL" dirty="0">
              <a:solidFill>
                <a:srgbClr val="FF0000"/>
              </a:solidFill>
            </a:endParaRPr>
          </a:p>
          <a:p>
            <a:pPr algn="just"/>
            <a:endParaRPr lang="pl-PL" dirty="0">
              <a:solidFill>
                <a:srgbClr val="FF0000"/>
              </a:solidFill>
            </a:endParaRPr>
          </a:p>
        </p:txBody>
      </p:sp>
      <p:sp>
        <p:nvSpPr>
          <p:cNvPr id="5" name="pole tekstowe 4">
            <a:extLst>
              <a:ext uri="{FF2B5EF4-FFF2-40B4-BE49-F238E27FC236}">
                <a16:creationId xmlns:a16="http://schemas.microsoft.com/office/drawing/2014/main" id="{BDB4C17C-D5C7-4428-A5B3-1C646077A2D5}"/>
              </a:ext>
            </a:extLst>
          </p:cNvPr>
          <p:cNvSpPr txBox="1"/>
          <p:nvPr/>
        </p:nvSpPr>
        <p:spPr>
          <a:xfrm>
            <a:off x="4229050" y="915566"/>
            <a:ext cx="4159374" cy="3139321"/>
          </a:xfrm>
          <a:prstGeom prst="rect">
            <a:avLst/>
          </a:prstGeom>
          <a:noFill/>
        </p:spPr>
        <p:txBody>
          <a:bodyPr wrap="square" rtlCol="0">
            <a:spAutoFit/>
          </a:bodyPr>
          <a:lstStyle/>
          <a:p>
            <a:pPr algn="just"/>
            <a:r>
              <a:rPr lang="pl-PL" dirty="0">
                <a:solidFill>
                  <a:srgbClr val="00B050"/>
                </a:solidFill>
              </a:rPr>
              <a:t>PRZYCZYNY SPOŁECZNO – EKONOMICZNE</a:t>
            </a:r>
          </a:p>
          <a:p>
            <a:pPr algn="just"/>
            <a:endParaRPr lang="pl-PL" dirty="0">
              <a:solidFill>
                <a:schemeClr val="bg2"/>
              </a:solidFill>
            </a:endParaRPr>
          </a:p>
          <a:p>
            <a:pPr marL="285750" indent="-285750" algn="just">
              <a:buFont typeface="Arial" panose="020B0604020202020204" pitchFamily="34" charset="0"/>
              <a:buChar char="•"/>
            </a:pPr>
            <a:r>
              <a:rPr lang="pl-PL" dirty="0">
                <a:solidFill>
                  <a:schemeClr val="bg2"/>
                </a:solidFill>
              </a:rPr>
              <a:t>Bardzo wysoki przyrost naturalny</a:t>
            </a:r>
          </a:p>
          <a:p>
            <a:pPr marL="285750" indent="-285750" algn="just">
              <a:buFont typeface="Arial" panose="020B0604020202020204" pitchFamily="34" charset="0"/>
              <a:buChar char="•"/>
            </a:pPr>
            <a:r>
              <a:rPr lang="pl-PL" dirty="0">
                <a:solidFill>
                  <a:schemeClr val="bg2"/>
                </a:solidFill>
              </a:rPr>
              <a:t>Niski poziom rozwoju rolnictwa</a:t>
            </a:r>
          </a:p>
          <a:p>
            <a:pPr marL="285750" indent="-285750" algn="just">
              <a:buFont typeface="Arial" panose="020B0604020202020204" pitchFamily="34" charset="0"/>
              <a:buChar char="•"/>
            </a:pPr>
            <a:r>
              <a:rPr lang="pl-PL" dirty="0">
                <a:solidFill>
                  <a:schemeClr val="bg2"/>
                </a:solidFill>
              </a:rPr>
              <a:t>Ubóstwo ludności i brak pracy</a:t>
            </a:r>
          </a:p>
          <a:p>
            <a:pPr marL="285750" indent="-285750" algn="just">
              <a:buFont typeface="Arial" panose="020B0604020202020204" pitchFamily="34" charset="0"/>
              <a:buChar char="•"/>
            </a:pPr>
            <a:r>
              <a:rPr lang="pl-PL" dirty="0">
                <a:solidFill>
                  <a:schemeClr val="bg2"/>
                </a:solidFill>
              </a:rPr>
              <a:t>Niski poziom wykształcenia </a:t>
            </a:r>
          </a:p>
          <a:p>
            <a:pPr marL="285750" indent="-285750" algn="just">
              <a:buFont typeface="Arial" panose="020B0604020202020204" pitchFamily="34" charset="0"/>
              <a:buChar char="•"/>
            </a:pPr>
            <a:r>
              <a:rPr lang="pl-PL" dirty="0">
                <a:solidFill>
                  <a:schemeClr val="bg2"/>
                </a:solidFill>
              </a:rPr>
              <a:t>Konflikty zbrojne</a:t>
            </a:r>
          </a:p>
          <a:p>
            <a:pPr marL="285750" indent="-285750" algn="just">
              <a:buFont typeface="Arial" panose="020B0604020202020204" pitchFamily="34" charset="0"/>
              <a:buChar char="•"/>
            </a:pPr>
            <a:r>
              <a:rPr lang="pl-PL" dirty="0">
                <a:solidFill>
                  <a:schemeClr val="bg2"/>
                </a:solidFill>
              </a:rPr>
              <a:t>Korupcja</a:t>
            </a:r>
          </a:p>
          <a:p>
            <a:pPr algn="just"/>
            <a:endParaRPr lang="pl-PL" dirty="0">
              <a:solidFill>
                <a:schemeClr val="bg2"/>
              </a:solidFill>
            </a:endParaRPr>
          </a:p>
          <a:p>
            <a:pPr algn="ctr"/>
            <a:endParaRPr lang="pl-PL" dirty="0">
              <a:solidFill>
                <a:srgbClr val="FF0000"/>
              </a:solidFill>
            </a:endParaRPr>
          </a:p>
          <a:p>
            <a:pPr algn="just"/>
            <a:endParaRPr lang="pl-PL" dirty="0">
              <a:solidFill>
                <a:srgbClr val="FF0000"/>
              </a:solidFill>
            </a:endParaRPr>
          </a:p>
        </p:txBody>
      </p:sp>
      <p:pic>
        <p:nvPicPr>
          <p:cNvPr id="6" name="Obraz 5">
            <a:extLst>
              <a:ext uri="{FF2B5EF4-FFF2-40B4-BE49-F238E27FC236}">
                <a16:creationId xmlns:a16="http://schemas.microsoft.com/office/drawing/2014/main" id="{7D430B2D-5F5E-48B0-B383-CAD2C4E81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51870"/>
            <a:ext cx="2160239" cy="1395155"/>
          </a:xfrm>
          <a:prstGeom prst="rect">
            <a:avLst/>
          </a:prstGeom>
        </p:spPr>
      </p:pic>
      <p:pic>
        <p:nvPicPr>
          <p:cNvPr id="9" name="Obraz 8">
            <a:extLst>
              <a:ext uri="{FF2B5EF4-FFF2-40B4-BE49-F238E27FC236}">
                <a16:creationId xmlns:a16="http://schemas.microsoft.com/office/drawing/2014/main" id="{6F45D08C-E026-4B8A-AAE5-713700690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936" y="3569182"/>
            <a:ext cx="2546923" cy="1522848"/>
          </a:xfrm>
          <a:prstGeom prst="rect">
            <a:avLst/>
          </a:prstGeom>
        </p:spPr>
      </p:pic>
      <p:pic>
        <p:nvPicPr>
          <p:cNvPr id="11" name="Obraz 10">
            <a:extLst>
              <a:ext uri="{FF2B5EF4-FFF2-40B4-BE49-F238E27FC236}">
                <a16:creationId xmlns:a16="http://schemas.microsoft.com/office/drawing/2014/main" id="{DE0ACF42-4359-4535-ABB0-F94314A49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892" y="3584298"/>
            <a:ext cx="2242244" cy="1492111"/>
          </a:xfrm>
          <a:prstGeom prst="rect">
            <a:avLst/>
          </a:prstGeom>
        </p:spPr>
      </p:pic>
    </p:spTree>
    <p:extLst>
      <p:ext uri="{BB962C8B-B14F-4D97-AF65-F5344CB8AC3E}">
        <p14:creationId xmlns:p14="http://schemas.microsoft.com/office/powerpoint/2010/main" val="18858498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4AB8DEC-70B1-4864-8D48-C061E602A898}"/>
              </a:ext>
            </a:extLst>
          </p:cNvPr>
          <p:cNvSpPr>
            <a:spLocks noGrp="1"/>
          </p:cNvSpPr>
          <p:nvPr>
            <p:ph type="title"/>
          </p:nvPr>
        </p:nvSpPr>
        <p:spPr>
          <a:xfrm>
            <a:off x="628650" y="-20538"/>
            <a:ext cx="7886700" cy="994172"/>
          </a:xfrm>
        </p:spPr>
        <p:txBody>
          <a:bodyPr>
            <a:normAutofit/>
          </a:bodyPr>
          <a:lstStyle/>
          <a:p>
            <a:r>
              <a:rPr lang="pl-PL" dirty="0">
                <a:solidFill>
                  <a:srgbClr val="00B050"/>
                </a:solidFill>
              </a:rPr>
              <a:t>Klęski żywiołowe</a:t>
            </a:r>
          </a:p>
        </p:txBody>
      </p:sp>
      <p:sp>
        <p:nvSpPr>
          <p:cNvPr id="7" name="pole tekstowe 6">
            <a:extLst>
              <a:ext uri="{FF2B5EF4-FFF2-40B4-BE49-F238E27FC236}">
                <a16:creationId xmlns:a16="http://schemas.microsoft.com/office/drawing/2014/main" id="{0A99A485-4FE1-47AE-838F-7484160A55D1}"/>
              </a:ext>
            </a:extLst>
          </p:cNvPr>
          <p:cNvSpPr txBox="1"/>
          <p:nvPr/>
        </p:nvSpPr>
        <p:spPr>
          <a:xfrm>
            <a:off x="178040" y="817424"/>
            <a:ext cx="8282392" cy="2031325"/>
          </a:xfrm>
          <a:prstGeom prst="rect">
            <a:avLst/>
          </a:prstGeom>
          <a:noFill/>
        </p:spPr>
        <p:txBody>
          <a:bodyPr wrap="square" rtlCol="0">
            <a:spAutoFit/>
          </a:bodyPr>
          <a:lstStyle/>
          <a:p>
            <a:pPr algn="just"/>
            <a:r>
              <a:rPr lang="pl-PL" dirty="0">
                <a:solidFill>
                  <a:schemeClr val="bg2"/>
                </a:solidFill>
              </a:rPr>
              <a:t>Długotrwałe susze, powodzie i pożary powodują straty w uprawach roślin i zwierząt hodowlanych. Ekstremalna pogoda niszczy dobytek i odbiera dostęp do czystej wody. </a:t>
            </a:r>
            <a:br>
              <a:rPr lang="pl-PL" dirty="0">
                <a:solidFill>
                  <a:schemeClr val="bg2"/>
                </a:solidFill>
              </a:rPr>
            </a:br>
            <a:r>
              <a:rPr lang="pl-PL" dirty="0">
                <a:solidFill>
                  <a:schemeClr val="bg2"/>
                </a:solidFill>
              </a:rPr>
              <a:t>A to skutkuje rozwojem licznych chorób np. tyfus czy cholera.</a:t>
            </a:r>
          </a:p>
          <a:p>
            <a:pPr algn="just"/>
            <a:endParaRPr lang="pl-PL" dirty="0">
              <a:solidFill>
                <a:schemeClr val="bg2"/>
              </a:solidFill>
            </a:endParaRPr>
          </a:p>
          <a:p>
            <a:pPr algn="just"/>
            <a:r>
              <a:rPr lang="pl-PL" dirty="0">
                <a:solidFill>
                  <a:schemeClr val="bg2"/>
                </a:solidFill>
              </a:rPr>
              <a:t>Kiedy w 2011 roku Somalię nawiedziła potężna susza – zginęło 260 tys. osób.</a:t>
            </a:r>
          </a:p>
          <a:p>
            <a:pPr algn="ctr"/>
            <a:endParaRPr lang="pl-PL" dirty="0">
              <a:solidFill>
                <a:srgbClr val="FF0000"/>
              </a:solidFill>
            </a:endParaRPr>
          </a:p>
          <a:p>
            <a:pPr algn="just"/>
            <a:endParaRPr lang="pl-PL" dirty="0">
              <a:solidFill>
                <a:srgbClr val="FF0000"/>
              </a:solidFill>
            </a:endParaRPr>
          </a:p>
        </p:txBody>
      </p:sp>
      <p:pic>
        <p:nvPicPr>
          <p:cNvPr id="5" name="Obraz 4">
            <a:extLst>
              <a:ext uri="{FF2B5EF4-FFF2-40B4-BE49-F238E27FC236}">
                <a16:creationId xmlns:a16="http://schemas.microsoft.com/office/drawing/2014/main" id="{2C9FE2BC-5B76-4B73-B6C4-2929FF5F8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3003797"/>
            <a:ext cx="3586171" cy="2016225"/>
          </a:xfrm>
          <a:prstGeom prst="rect">
            <a:avLst/>
          </a:prstGeom>
        </p:spPr>
      </p:pic>
      <p:pic>
        <p:nvPicPr>
          <p:cNvPr id="8" name="Obraz 7">
            <a:extLst>
              <a:ext uri="{FF2B5EF4-FFF2-40B4-BE49-F238E27FC236}">
                <a16:creationId xmlns:a16="http://schemas.microsoft.com/office/drawing/2014/main" id="{F4325EE5-1CAF-41FE-A41F-00740FB68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003797"/>
            <a:ext cx="3109314" cy="2067694"/>
          </a:xfrm>
          <a:prstGeom prst="rect">
            <a:avLst/>
          </a:prstGeom>
        </p:spPr>
      </p:pic>
    </p:spTree>
    <p:extLst>
      <p:ext uri="{BB962C8B-B14F-4D97-AF65-F5344CB8AC3E}">
        <p14:creationId xmlns:p14="http://schemas.microsoft.com/office/powerpoint/2010/main" val="10170229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PL_template_external">
  <a:themeElements>
    <a:clrScheme name="Orange Czarny Pomocnicze">
      <a:dk1>
        <a:srgbClr val="FFFFFF"/>
      </a:dk1>
      <a:lt1>
        <a:srgbClr val="000000"/>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ezentacja1" id="{C327E177-177B-4C7C-B26A-A5C07DE7D931}" vid="{074BD28A-E304-40E0-8B4C-68B5D2A74BB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1077</TotalTime>
  <Words>1561</Words>
  <Application>Microsoft Office PowerPoint</Application>
  <PresentationFormat>Pokaz na ekranie (16:9)</PresentationFormat>
  <Paragraphs>242</Paragraphs>
  <Slides>28</Slides>
  <Notes>27</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28</vt:i4>
      </vt:variant>
    </vt:vector>
  </HeadingPairs>
  <TitlesOfParts>
    <vt:vector size="37" baseType="lpstr">
      <vt:lpstr>Arial</vt:lpstr>
      <vt:lpstr>Calibri</vt:lpstr>
      <vt:lpstr>Calibri Light</vt:lpstr>
      <vt:lpstr>Helvetica 55 Roman</vt:lpstr>
      <vt:lpstr>Helvetica 75</vt:lpstr>
      <vt:lpstr>Helvetica 75 Bold</vt:lpstr>
      <vt:lpstr>Wingdings</vt:lpstr>
      <vt:lpstr>OPL_template_external</vt:lpstr>
      <vt:lpstr>Motyw pakietu Office</vt:lpstr>
      <vt:lpstr>Główne przyczyny i skutki niedożywienia ludzi w Afryce</vt:lpstr>
      <vt:lpstr>Zapotrzebowanie energetyczne a niedożywienie</vt:lpstr>
      <vt:lpstr>Głód</vt:lpstr>
      <vt:lpstr>Głód utajony</vt:lpstr>
      <vt:lpstr>Głód i niedożywienie w Afryce</vt:lpstr>
      <vt:lpstr>Co jedzą Afrykańczycy?</vt:lpstr>
      <vt:lpstr>Skutki głodu i niedożywienia</vt:lpstr>
      <vt:lpstr>Dlaczego ludzie w Afryce głodują?</vt:lpstr>
      <vt:lpstr>Klęski żywiołowe</vt:lpstr>
      <vt:lpstr>Klęski żywiołowe</vt:lpstr>
      <vt:lpstr>Pustynnienie</vt:lpstr>
      <vt:lpstr>Pustynnienie Sahelu</vt:lpstr>
      <vt:lpstr>Plagi szkodników</vt:lpstr>
      <vt:lpstr>Przeludnienie</vt:lpstr>
      <vt:lpstr>Bardzo wysoki przyrost naturalny</vt:lpstr>
      <vt:lpstr>Przyczyny wysokiego wzrostu populacji</vt:lpstr>
      <vt:lpstr>Niski poziom rolnictwa</vt:lpstr>
      <vt:lpstr>Niski poziom rolnictwa</vt:lpstr>
      <vt:lpstr>Niski poziom rolnictwa</vt:lpstr>
      <vt:lpstr>Ubóstwo i brak pracy</vt:lpstr>
      <vt:lpstr>Niski poziom wykształcenia</vt:lpstr>
      <vt:lpstr>Konflikty zbrojne</vt:lpstr>
      <vt:lpstr>Konflikty zbrojne</vt:lpstr>
      <vt:lpstr>Korupcja</vt:lpstr>
      <vt:lpstr>Kto pomaga głodującej Afryce?</vt:lpstr>
      <vt:lpstr>Jak mądrze pomóc Afryce?</vt:lpstr>
      <vt:lpstr>Skuteczne metody pomocy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Główne przyczyny i skutki niedożywienia ludzi w Afryce</dc:title>
  <cp:lastModifiedBy>miemar</cp:lastModifiedBy>
  <cp:revision>90</cp:revision>
  <dcterms:created xsi:type="dcterms:W3CDTF">2020-12-28T11:18:23Z</dcterms:created>
  <dcterms:modified xsi:type="dcterms:W3CDTF">2021-03-03T21:20:26Z</dcterms:modified>
</cp:coreProperties>
</file>